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756" r:id="rId1"/>
  </p:sldMasterIdLst>
  <p:sldIdLst>
    <p:sldId id="256" r:id="rId2"/>
    <p:sldId id="264" r:id="rId3"/>
    <p:sldId id="265" r:id="rId4"/>
    <p:sldId id="271" r:id="rId5"/>
    <p:sldId id="270" r:id="rId6"/>
    <p:sldId id="269" r:id="rId7"/>
    <p:sldId id="268" r:id="rId8"/>
    <p:sldId id="267" r:id="rId9"/>
    <p:sldId id="273" r:id="rId10"/>
    <p:sldId id="272" r:id="rId11"/>
    <p:sldId id="266" r:id="rId12"/>
    <p:sldId id="279" r:id="rId13"/>
    <p:sldId id="274" r:id="rId14"/>
    <p:sldId id="275" r:id="rId15"/>
    <p:sldId id="278" r:id="rId16"/>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4660"/>
  </p:normalViewPr>
  <p:slideViewPr>
    <p:cSldViewPr>
      <p:cViewPr varScale="1">
        <p:scale>
          <a:sx n="63" d="100"/>
          <a:sy n="63" d="100"/>
        </p:scale>
        <p:origin x="-1500"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bg>
      <p:bgRef idx="1001">
        <a:schemeClr val="bg1"/>
      </p:bgRef>
    </p:bg>
    <p:spTree>
      <p:nvGrpSpPr>
        <p:cNvPr id="1" name=""/>
        <p:cNvGrpSpPr/>
        <p:nvPr/>
      </p:nvGrpSpPr>
      <p:grpSpPr>
        <a:xfrm>
          <a:off x="0" y="0"/>
          <a:ext cx="0" cy="0"/>
          <a:chOff x="0" y="0"/>
          <a:chExt cx="0" cy="0"/>
        </a:xfrm>
      </p:grpSpPr>
      <p:sp>
        <p:nvSpPr>
          <p:cNvPr id="8" name="عنوان 7"/>
          <p:cNvSpPr>
            <a:spLocks noGrp="1"/>
          </p:cNvSpPr>
          <p:nvPr>
            <p:ph type="ctrTitle"/>
          </p:nvPr>
        </p:nvSpPr>
        <p:spPr>
          <a:xfrm>
            <a:off x="2286000" y="3124200"/>
            <a:ext cx="6172200" cy="1894362"/>
          </a:xfrm>
        </p:spPr>
        <p:txBody>
          <a:bodyPr/>
          <a:lstStyle>
            <a:lvl1pPr>
              <a:defRPr b="1"/>
            </a:lvl1pPr>
          </a:lstStyle>
          <a:p>
            <a:r>
              <a:rPr kumimoji="0" lang="ar-SA" smtClean="0"/>
              <a:t>انقر لتحرير نمط العنوان الرئيسي</a:t>
            </a:r>
            <a:endParaRPr kumimoji="0" lang="en-US"/>
          </a:p>
        </p:txBody>
      </p:sp>
      <p:sp>
        <p:nvSpPr>
          <p:cNvPr id="9" name="عنوان فرعي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ar-SA" smtClean="0"/>
              <a:t>انقر لتحرير نمط العنوان الثانوي الرئيسي</a:t>
            </a:r>
            <a:endParaRPr kumimoji="0" lang="en-US"/>
          </a:p>
        </p:txBody>
      </p:sp>
      <p:sp>
        <p:nvSpPr>
          <p:cNvPr id="28" name="عنصر نائب للتاريخ 27"/>
          <p:cNvSpPr>
            <a:spLocks noGrp="1"/>
          </p:cNvSpPr>
          <p:nvPr>
            <p:ph type="dt" sz="half" idx="10"/>
          </p:nvPr>
        </p:nvSpPr>
        <p:spPr bwMode="auto">
          <a:xfrm rot="5400000">
            <a:off x="7764621" y="1174097"/>
            <a:ext cx="2286000" cy="381000"/>
          </a:xfrm>
        </p:spPr>
        <p:txBody>
          <a:bodyPr/>
          <a:lstStyle/>
          <a:p>
            <a:fld id="{DB85C395-F5DC-4B06-82CF-480F90AB974E}" type="datetimeFigureOut">
              <a:rPr lang="ar-IQ" smtClean="0"/>
              <a:t>19/03/1440</a:t>
            </a:fld>
            <a:endParaRPr lang="ar-IQ"/>
          </a:p>
        </p:txBody>
      </p:sp>
      <p:sp>
        <p:nvSpPr>
          <p:cNvPr id="17" name="عنصر نائب للتذييل 16"/>
          <p:cNvSpPr>
            <a:spLocks noGrp="1"/>
          </p:cNvSpPr>
          <p:nvPr>
            <p:ph type="ftr" sz="quarter" idx="11"/>
          </p:nvPr>
        </p:nvSpPr>
        <p:spPr bwMode="auto">
          <a:xfrm rot="5400000">
            <a:off x="7077269" y="4181669"/>
            <a:ext cx="3657600" cy="384048"/>
          </a:xfrm>
        </p:spPr>
        <p:txBody>
          <a:bodyPr/>
          <a:lstStyle/>
          <a:p>
            <a:endParaRPr lang="ar-IQ"/>
          </a:p>
        </p:txBody>
      </p:sp>
      <p:sp>
        <p:nvSpPr>
          <p:cNvPr id="10" name="مستطيل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مستطيل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مستطيل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مستطيل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رابط مستقيم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رابط مستقيم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رابط مستقيم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رابط مستقيم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رابط مستقيم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رابط مستقيم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مستطيل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شكل بيضاوي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شكل بيضاوي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شكل بيضاوي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شكل بيضاوي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شكل بيضاوي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عنصر نائب لرقم الشريحة 28"/>
          <p:cNvSpPr>
            <a:spLocks noGrp="1"/>
          </p:cNvSpPr>
          <p:nvPr>
            <p:ph type="sldNum" sz="quarter" idx="12"/>
          </p:nvPr>
        </p:nvSpPr>
        <p:spPr bwMode="auto">
          <a:xfrm>
            <a:off x="1325544" y="4928702"/>
            <a:ext cx="609600" cy="517524"/>
          </a:xfrm>
        </p:spPr>
        <p:txBody>
          <a:bodyPr/>
          <a:lstStyle/>
          <a:p>
            <a:fld id="{95AB9E66-95EF-4307-846D-986DBBFCE34A}" type="slidenum">
              <a:rPr lang="ar-IQ" smtClean="0"/>
              <a:t>‹#›</a:t>
            </a:fld>
            <a:endParaRPr lang="ar-IQ"/>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DB85C395-F5DC-4B06-82CF-480F90AB974E}" type="datetimeFigureOut">
              <a:rPr lang="ar-IQ" smtClean="0"/>
              <a:t>19/03/1440</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95AB9E66-95EF-4307-846D-986DBBFCE34A}" type="slidenum">
              <a:rPr lang="ar-IQ" smtClean="0"/>
              <a:t>‹#›</a:t>
            </a:fld>
            <a:endParaRPr lang="ar-IQ"/>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9"/>
            <a:ext cx="1676400" cy="5851525"/>
          </a:xfrm>
        </p:spPr>
        <p:txBody>
          <a:bodyPr vert="eaVer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DB85C395-F5DC-4B06-82CF-480F90AB974E}" type="datetimeFigureOut">
              <a:rPr lang="ar-IQ" smtClean="0"/>
              <a:t>19/03/1440</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95AB9E66-95EF-4307-846D-986DBBFCE34A}" type="slidenum">
              <a:rPr lang="ar-IQ" smtClean="0"/>
              <a:t>‹#›</a:t>
            </a:fld>
            <a:endParaRPr lang="ar-IQ"/>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8" name="عنصر نائب للمحتوى 7"/>
          <p:cNvSpPr>
            <a:spLocks noGrp="1"/>
          </p:cNvSpPr>
          <p:nvPr>
            <p:ph sz="quarter" idx="1"/>
          </p:nvPr>
        </p:nvSpPr>
        <p:spPr>
          <a:xfrm>
            <a:off x="457200" y="1600200"/>
            <a:ext cx="7467600" cy="4873752"/>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7" name="عنصر نائب للتاريخ 6"/>
          <p:cNvSpPr>
            <a:spLocks noGrp="1"/>
          </p:cNvSpPr>
          <p:nvPr>
            <p:ph type="dt" sz="half" idx="14"/>
          </p:nvPr>
        </p:nvSpPr>
        <p:spPr/>
        <p:txBody>
          <a:bodyPr rtlCol="0"/>
          <a:lstStyle/>
          <a:p>
            <a:fld id="{DB85C395-F5DC-4B06-82CF-480F90AB974E}" type="datetimeFigureOut">
              <a:rPr lang="ar-IQ" smtClean="0"/>
              <a:t>19/03/1440</a:t>
            </a:fld>
            <a:endParaRPr lang="ar-IQ"/>
          </a:p>
        </p:txBody>
      </p:sp>
      <p:sp>
        <p:nvSpPr>
          <p:cNvPr id="9" name="عنصر نائب لرقم الشريحة 8"/>
          <p:cNvSpPr>
            <a:spLocks noGrp="1"/>
          </p:cNvSpPr>
          <p:nvPr>
            <p:ph type="sldNum" sz="quarter" idx="15"/>
          </p:nvPr>
        </p:nvSpPr>
        <p:spPr/>
        <p:txBody>
          <a:bodyPr rtlCol="0"/>
          <a:lstStyle/>
          <a:p>
            <a:fld id="{95AB9E66-95EF-4307-846D-986DBBFCE34A}" type="slidenum">
              <a:rPr lang="ar-IQ" smtClean="0"/>
              <a:t>‹#›</a:t>
            </a:fld>
            <a:endParaRPr lang="ar-IQ"/>
          </a:p>
        </p:txBody>
      </p:sp>
      <p:sp>
        <p:nvSpPr>
          <p:cNvPr id="10" name="عنصر نائب للتذييل 9"/>
          <p:cNvSpPr>
            <a:spLocks noGrp="1"/>
          </p:cNvSpPr>
          <p:nvPr>
            <p:ph type="ftr" sz="quarter" idx="16"/>
          </p:nvPr>
        </p:nvSpPr>
        <p:spPr/>
        <p:txBody>
          <a:bodyPr rtlCol="0"/>
          <a:lstStyle/>
          <a:p>
            <a:endParaRPr lang="ar-IQ"/>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عنوان المقطع">
    <p:bg>
      <p:bgRef idx="1001">
        <a:schemeClr val="bg2"/>
      </p:bgRef>
    </p:bg>
    <p:spTree>
      <p:nvGrpSpPr>
        <p:cNvPr id="1" name=""/>
        <p:cNvGrpSpPr/>
        <p:nvPr/>
      </p:nvGrpSpPr>
      <p:grpSpPr>
        <a:xfrm>
          <a:off x="0" y="0"/>
          <a:ext cx="0" cy="0"/>
          <a:chOff x="0" y="0"/>
          <a:chExt cx="0" cy="0"/>
        </a:xfrm>
      </p:grpSpPr>
      <p:sp>
        <p:nvSpPr>
          <p:cNvPr id="2" name="عنوان 1"/>
          <p:cNvSpPr>
            <a:spLocks noGrp="1"/>
          </p:cNvSpPr>
          <p:nvPr>
            <p:ph type="title"/>
          </p:nvPr>
        </p:nvSpPr>
        <p:spPr>
          <a:xfrm>
            <a:off x="2286000" y="2895600"/>
            <a:ext cx="6172200" cy="2053590"/>
          </a:xfrm>
        </p:spPr>
        <p:txBody>
          <a:bodyPr/>
          <a:lstStyle>
            <a:lvl1pPr algn="l">
              <a:buNone/>
              <a:defRPr sz="3000" b="1" cap="small" baseline="0"/>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ar-SA" smtClean="0"/>
              <a:t>انقر لتحرير أنماط النص الرئيسي</a:t>
            </a:r>
          </a:p>
        </p:txBody>
      </p:sp>
      <p:sp>
        <p:nvSpPr>
          <p:cNvPr id="4" name="عنصر نائب للتاريخ 3"/>
          <p:cNvSpPr>
            <a:spLocks noGrp="1"/>
          </p:cNvSpPr>
          <p:nvPr>
            <p:ph type="dt" sz="half" idx="10"/>
          </p:nvPr>
        </p:nvSpPr>
        <p:spPr bwMode="auto">
          <a:xfrm rot="5400000">
            <a:off x="7763256" y="1170432"/>
            <a:ext cx="2286000" cy="381000"/>
          </a:xfrm>
        </p:spPr>
        <p:txBody>
          <a:bodyPr/>
          <a:lstStyle/>
          <a:p>
            <a:fld id="{DB85C395-F5DC-4B06-82CF-480F90AB974E}" type="datetimeFigureOut">
              <a:rPr lang="ar-IQ" smtClean="0"/>
              <a:t>19/03/1440</a:t>
            </a:fld>
            <a:endParaRPr lang="ar-IQ"/>
          </a:p>
        </p:txBody>
      </p:sp>
      <p:sp>
        <p:nvSpPr>
          <p:cNvPr id="5" name="عنصر نائب للتذييل 4"/>
          <p:cNvSpPr>
            <a:spLocks noGrp="1"/>
          </p:cNvSpPr>
          <p:nvPr>
            <p:ph type="ftr" sz="quarter" idx="11"/>
          </p:nvPr>
        </p:nvSpPr>
        <p:spPr bwMode="auto">
          <a:xfrm rot="5400000">
            <a:off x="7077456" y="4178808"/>
            <a:ext cx="3657600" cy="384048"/>
          </a:xfrm>
        </p:spPr>
        <p:txBody>
          <a:bodyPr/>
          <a:lstStyle/>
          <a:p>
            <a:endParaRPr lang="ar-IQ"/>
          </a:p>
        </p:txBody>
      </p:sp>
      <p:sp>
        <p:nvSpPr>
          <p:cNvPr id="9" name="مستطيل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مستطيل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مستطيل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مستطيل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رابط مستقيم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رابط مستقيم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رابط مستقيم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رابط مستقيم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رابط مستقيم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مستطيل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شكل بيضاوي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شكل بيضاوي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شكل بيضاوي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شكل بيضاوي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شكل بيضاوي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رابط مستقيم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عنصر نائب لرقم الشريحة 5"/>
          <p:cNvSpPr>
            <a:spLocks noGrp="1"/>
          </p:cNvSpPr>
          <p:nvPr>
            <p:ph type="sldNum" sz="quarter" idx="12"/>
          </p:nvPr>
        </p:nvSpPr>
        <p:spPr bwMode="auto">
          <a:xfrm>
            <a:off x="1340616" y="4928702"/>
            <a:ext cx="609600" cy="517524"/>
          </a:xfrm>
        </p:spPr>
        <p:txBody>
          <a:bodyPr/>
          <a:lstStyle/>
          <a:p>
            <a:fld id="{95AB9E66-95EF-4307-846D-986DBBFCE34A}" type="slidenum">
              <a:rPr lang="ar-IQ" smtClean="0"/>
              <a:t>‹#›</a:t>
            </a:fld>
            <a:endParaRPr lang="ar-IQ"/>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5" name="عنصر نائب للتاريخ 4"/>
          <p:cNvSpPr>
            <a:spLocks noGrp="1"/>
          </p:cNvSpPr>
          <p:nvPr>
            <p:ph type="dt" sz="half" idx="10"/>
          </p:nvPr>
        </p:nvSpPr>
        <p:spPr/>
        <p:txBody>
          <a:bodyPr/>
          <a:lstStyle/>
          <a:p>
            <a:fld id="{DB85C395-F5DC-4B06-82CF-480F90AB974E}" type="datetimeFigureOut">
              <a:rPr lang="ar-IQ" smtClean="0"/>
              <a:t>19/03/1440</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95AB9E66-95EF-4307-846D-986DBBFCE34A}" type="slidenum">
              <a:rPr lang="ar-IQ" smtClean="0"/>
              <a:t>‹#›</a:t>
            </a:fld>
            <a:endParaRPr lang="ar-IQ"/>
          </a:p>
        </p:txBody>
      </p:sp>
      <p:sp>
        <p:nvSpPr>
          <p:cNvPr id="9" name="عنصر نائب للمحتوى 8"/>
          <p:cNvSpPr>
            <a:spLocks noGrp="1"/>
          </p:cNvSpPr>
          <p:nvPr>
            <p:ph sz="quarter" idx="1"/>
          </p:nvPr>
        </p:nvSpPr>
        <p:spPr>
          <a:xfrm>
            <a:off x="457200" y="1600200"/>
            <a:ext cx="3657600" cy="4572000"/>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11" name="عنصر نائب للمحتوى 10"/>
          <p:cNvSpPr>
            <a:spLocks noGrp="1"/>
          </p:cNvSpPr>
          <p:nvPr>
            <p:ph sz="quarter" idx="2"/>
          </p:nvPr>
        </p:nvSpPr>
        <p:spPr>
          <a:xfrm>
            <a:off x="4270248" y="1600200"/>
            <a:ext cx="3657600" cy="4572000"/>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7543800" cy="1143000"/>
          </a:xfrm>
        </p:spPr>
        <p:txBody>
          <a:bodyPr anchor="b"/>
          <a:lstStyle>
            <a:lvl1pPr>
              <a:defRPr/>
            </a:lvl1pPr>
          </a:lstStyle>
          <a:p>
            <a:r>
              <a:rPr kumimoji="0" lang="ar-SA" smtClean="0"/>
              <a:t>انقر لتحرير نمط العنوان الرئيسي</a:t>
            </a:r>
            <a:endParaRPr kumimoji="0" lang="en-US"/>
          </a:p>
        </p:txBody>
      </p:sp>
      <p:sp>
        <p:nvSpPr>
          <p:cNvPr id="7" name="عنصر نائب للتاريخ 6"/>
          <p:cNvSpPr>
            <a:spLocks noGrp="1"/>
          </p:cNvSpPr>
          <p:nvPr>
            <p:ph type="dt" sz="half" idx="10"/>
          </p:nvPr>
        </p:nvSpPr>
        <p:spPr/>
        <p:txBody>
          <a:bodyPr/>
          <a:lstStyle/>
          <a:p>
            <a:fld id="{DB85C395-F5DC-4B06-82CF-480F90AB974E}" type="datetimeFigureOut">
              <a:rPr lang="ar-IQ" smtClean="0"/>
              <a:t>19/03/1440</a:t>
            </a:fld>
            <a:endParaRPr lang="ar-IQ"/>
          </a:p>
        </p:txBody>
      </p:sp>
      <p:sp>
        <p:nvSpPr>
          <p:cNvPr id="8" name="عنصر نائب للتذييل 7"/>
          <p:cNvSpPr>
            <a:spLocks noGrp="1"/>
          </p:cNvSpPr>
          <p:nvPr>
            <p:ph type="ftr" sz="quarter" idx="11"/>
          </p:nvPr>
        </p:nvSpPr>
        <p:spPr/>
        <p:txBody>
          <a:bodyPr/>
          <a:lstStyle/>
          <a:p>
            <a:endParaRPr lang="ar-IQ"/>
          </a:p>
        </p:txBody>
      </p:sp>
      <p:sp>
        <p:nvSpPr>
          <p:cNvPr id="9" name="عنصر نائب لرقم الشريحة 8"/>
          <p:cNvSpPr>
            <a:spLocks noGrp="1"/>
          </p:cNvSpPr>
          <p:nvPr>
            <p:ph type="sldNum" sz="quarter" idx="12"/>
          </p:nvPr>
        </p:nvSpPr>
        <p:spPr/>
        <p:txBody>
          <a:bodyPr/>
          <a:lstStyle/>
          <a:p>
            <a:fld id="{95AB9E66-95EF-4307-846D-986DBBFCE34A}" type="slidenum">
              <a:rPr lang="ar-IQ" smtClean="0"/>
              <a:t>‹#›</a:t>
            </a:fld>
            <a:endParaRPr lang="ar-IQ"/>
          </a:p>
        </p:txBody>
      </p:sp>
      <p:sp>
        <p:nvSpPr>
          <p:cNvPr id="11" name="عنصر نائب للمحتوى 10"/>
          <p:cNvSpPr>
            <a:spLocks noGrp="1"/>
          </p:cNvSpPr>
          <p:nvPr>
            <p:ph sz="quarter" idx="2"/>
          </p:nvPr>
        </p:nvSpPr>
        <p:spPr>
          <a:xfrm>
            <a:off x="457200" y="2362200"/>
            <a:ext cx="3657600" cy="3886200"/>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13" name="عنصر نائب للمحتوى 12"/>
          <p:cNvSpPr>
            <a:spLocks noGrp="1"/>
          </p:cNvSpPr>
          <p:nvPr>
            <p:ph sz="quarter" idx="4"/>
          </p:nvPr>
        </p:nvSpPr>
        <p:spPr>
          <a:xfrm>
            <a:off x="4371975" y="2362200"/>
            <a:ext cx="3657600" cy="3886200"/>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12" name="عنصر نائب للنص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ar-SA" smtClean="0"/>
              <a:t>انقر لتحرير أنماط النص الرئيسي</a:t>
            </a:r>
          </a:p>
        </p:txBody>
      </p:sp>
      <p:sp>
        <p:nvSpPr>
          <p:cNvPr id="14" name="عنصر نائب للنص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ar-SA" smtClean="0"/>
              <a:t>انقر لتحرير أنماط النص الرئيسي</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6" name="عنصر نائب للتاريخ 5"/>
          <p:cNvSpPr>
            <a:spLocks noGrp="1"/>
          </p:cNvSpPr>
          <p:nvPr>
            <p:ph type="dt" sz="half" idx="10"/>
          </p:nvPr>
        </p:nvSpPr>
        <p:spPr/>
        <p:txBody>
          <a:bodyPr rtlCol="0"/>
          <a:lstStyle/>
          <a:p>
            <a:fld id="{DB85C395-F5DC-4B06-82CF-480F90AB974E}" type="datetimeFigureOut">
              <a:rPr lang="ar-IQ" smtClean="0"/>
              <a:t>19/03/1440</a:t>
            </a:fld>
            <a:endParaRPr lang="ar-IQ"/>
          </a:p>
        </p:txBody>
      </p:sp>
      <p:sp>
        <p:nvSpPr>
          <p:cNvPr id="7" name="عنصر نائب لرقم الشريحة 6"/>
          <p:cNvSpPr>
            <a:spLocks noGrp="1"/>
          </p:cNvSpPr>
          <p:nvPr>
            <p:ph type="sldNum" sz="quarter" idx="11"/>
          </p:nvPr>
        </p:nvSpPr>
        <p:spPr/>
        <p:txBody>
          <a:bodyPr rtlCol="0"/>
          <a:lstStyle/>
          <a:p>
            <a:fld id="{95AB9E66-95EF-4307-846D-986DBBFCE34A}" type="slidenum">
              <a:rPr lang="ar-IQ" smtClean="0"/>
              <a:t>‹#›</a:t>
            </a:fld>
            <a:endParaRPr lang="ar-IQ"/>
          </a:p>
        </p:txBody>
      </p:sp>
      <p:sp>
        <p:nvSpPr>
          <p:cNvPr id="8" name="عنصر نائب للتذييل 7"/>
          <p:cNvSpPr>
            <a:spLocks noGrp="1"/>
          </p:cNvSpPr>
          <p:nvPr>
            <p:ph type="ftr" sz="quarter" idx="12"/>
          </p:nvPr>
        </p:nvSpPr>
        <p:spPr/>
        <p:txBody>
          <a:bodyPr rtlCol="0"/>
          <a:lstStyle/>
          <a:p>
            <a:endParaRPr lang="ar-IQ"/>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DB85C395-F5DC-4B06-82CF-480F90AB974E}" type="datetimeFigureOut">
              <a:rPr lang="ar-IQ" smtClean="0"/>
              <a:t>19/03/1440</a:t>
            </a:fld>
            <a:endParaRPr lang="ar-IQ"/>
          </a:p>
        </p:txBody>
      </p:sp>
      <p:sp>
        <p:nvSpPr>
          <p:cNvPr id="3" name="عنصر نائب للتذييل 2"/>
          <p:cNvSpPr>
            <a:spLocks noGrp="1"/>
          </p:cNvSpPr>
          <p:nvPr>
            <p:ph type="ftr" sz="quarter" idx="11"/>
          </p:nvPr>
        </p:nvSpPr>
        <p:spPr/>
        <p:txBody>
          <a:bodyPr/>
          <a:lstStyle/>
          <a:p>
            <a:endParaRPr lang="ar-IQ"/>
          </a:p>
        </p:txBody>
      </p:sp>
      <p:sp>
        <p:nvSpPr>
          <p:cNvPr id="4" name="عنصر نائب لرقم الشريحة 3"/>
          <p:cNvSpPr>
            <a:spLocks noGrp="1"/>
          </p:cNvSpPr>
          <p:nvPr>
            <p:ph type="sldNum" sz="quarter" idx="12"/>
          </p:nvPr>
        </p:nvSpPr>
        <p:spPr/>
        <p:txBody>
          <a:bodyPr/>
          <a:lstStyle/>
          <a:p>
            <a:fld id="{95AB9E66-95EF-4307-846D-986DBBFCE34A}" type="slidenum">
              <a:rPr lang="ar-IQ" smtClean="0"/>
              <a:t>‹#›</a:t>
            </a:fld>
            <a:endParaRPr lang="ar-IQ"/>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محتوى ذو تسمية توضيحية">
    <p:bg>
      <p:bgRef idx="1001">
        <a:schemeClr val="bg1"/>
      </p:bgRef>
    </p:bg>
    <p:spTree>
      <p:nvGrpSpPr>
        <p:cNvPr id="1" name=""/>
        <p:cNvGrpSpPr/>
        <p:nvPr/>
      </p:nvGrpSpPr>
      <p:grpSpPr>
        <a:xfrm>
          <a:off x="0" y="0"/>
          <a:ext cx="0" cy="0"/>
          <a:chOff x="0" y="0"/>
          <a:chExt cx="0" cy="0"/>
        </a:xfrm>
      </p:grpSpPr>
      <p:sp>
        <p:nvSpPr>
          <p:cNvPr id="10" name="رابط مستقيم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عنوان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ar-SA" smtClean="0"/>
              <a:t>انقر لتحرير أنماط النص الرئيسي</a:t>
            </a:r>
          </a:p>
        </p:txBody>
      </p:sp>
      <p:sp>
        <p:nvSpPr>
          <p:cNvPr id="8" name="رابط مستقيم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رابط مستقيم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رابط مستقيم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مستطيل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رابط مستقيم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شكل بيضاوي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عنصر نائب للمحتوى 17"/>
          <p:cNvSpPr>
            <a:spLocks noGrp="1"/>
          </p:cNvSpPr>
          <p:nvPr>
            <p:ph sz="quarter" idx="1"/>
          </p:nvPr>
        </p:nvSpPr>
        <p:spPr>
          <a:xfrm>
            <a:off x="304800" y="274320"/>
            <a:ext cx="5638800" cy="6327648"/>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21" name="عنصر نائب للتاريخ 20"/>
          <p:cNvSpPr>
            <a:spLocks noGrp="1"/>
          </p:cNvSpPr>
          <p:nvPr>
            <p:ph type="dt" sz="half" idx="14"/>
          </p:nvPr>
        </p:nvSpPr>
        <p:spPr/>
        <p:txBody>
          <a:bodyPr rtlCol="0"/>
          <a:lstStyle/>
          <a:p>
            <a:fld id="{DB85C395-F5DC-4B06-82CF-480F90AB974E}" type="datetimeFigureOut">
              <a:rPr lang="ar-IQ" smtClean="0"/>
              <a:t>19/03/1440</a:t>
            </a:fld>
            <a:endParaRPr lang="ar-IQ"/>
          </a:p>
        </p:txBody>
      </p:sp>
      <p:sp>
        <p:nvSpPr>
          <p:cNvPr id="22" name="عنصر نائب لرقم الشريحة 21"/>
          <p:cNvSpPr>
            <a:spLocks noGrp="1"/>
          </p:cNvSpPr>
          <p:nvPr>
            <p:ph type="sldNum" sz="quarter" idx="15"/>
          </p:nvPr>
        </p:nvSpPr>
        <p:spPr/>
        <p:txBody>
          <a:bodyPr rtlCol="0"/>
          <a:lstStyle/>
          <a:p>
            <a:fld id="{95AB9E66-95EF-4307-846D-986DBBFCE34A}" type="slidenum">
              <a:rPr lang="ar-IQ" smtClean="0"/>
              <a:t>‹#›</a:t>
            </a:fld>
            <a:endParaRPr lang="ar-IQ"/>
          </a:p>
        </p:txBody>
      </p:sp>
      <p:sp>
        <p:nvSpPr>
          <p:cNvPr id="23" name="عنصر نائب للتذييل 22"/>
          <p:cNvSpPr>
            <a:spLocks noGrp="1"/>
          </p:cNvSpPr>
          <p:nvPr>
            <p:ph type="ftr" sz="quarter" idx="16"/>
          </p:nvPr>
        </p:nvSpPr>
        <p:spPr/>
        <p:txBody>
          <a:bodyPr rtlCol="0"/>
          <a:lstStyle/>
          <a:p>
            <a:endParaRPr lang="ar-IQ"/>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9" name="رابط مستقيم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شكل بيضاوي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عنوان 1"/>
          <p:cNvSpPr>
            <a:spLocks noGrp="1"/>
          </p:cNvSpPr>
          <p:nvPr>
            <p:ph type="title"/>
          </p:nvPr>
        </p:nvSpPr>
        <p:spPr>
          <a:xfrm rot="5400000">
            <a:off x="3350133" y="3200400"/>
            <a:ext cx="6309360" cy="457200"/>
          </a:xfrm>
        </p:spPr>
        <p:txBody>
          <a:bodyPr anchor="b"/>
          <a:lstStyle>
            <a:lvl1pPr algn="l">
              <a:buNone/>
              <a:defRPr sz="2000" b="1"/>
            </a:lvl1pPr>
          </a:lstStyle>
          <a:p>
            <a:r>
              <a:rPr kumimoji="0" lang="ar-SA" smtClean="0"/>
              <a:t>انقر لتحرير نمط العنوان الرئيسي</a:t>
            </a:r>
            <a:endParaRPr kumimoji="0" lang="en-US"/>
          </a:p>
        </p:txBody>
      </p:sp>
      <p:sp>
        <p:nvSpPr>
          <p:cNvPr id="3" name="عنصر نائب للصورة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ar-SA" smtClean="0"/>
              <a:t>انقر فوق الأيقونة لإضافة صورة</a:t>
            </a:r>
            <a:endParaRPr kumimoji="0" lang="en-US" dirty="0"/>
          </a:p>
        </p:txBody>
      </p:sp>
      <p:sp>
        <p:nvSpPr>
          <p:cNvPr id="4" name="عنصر نائب للنص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ar-SA" smtClean="0"/>
              <a:t>انقر لتحرير أنماط النص الرئيسي</a:t>
            </a:r>
          </a:p>
        </p:txBody>
      </p:sp>
      <p:sp>
        <p:nvSpPr>
          <p:cNvPr id="10" name="رابط مستقيم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مستطيل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رابط مستقيم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رابط مستقيم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رابط مستقيم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عنصر نائب للتاريخ 16"/>
          <p:cNvSpPr>
            <a:spLocks noGrp="1"/>
          </p:cNvSpPr>
          <p:nvPr>
            <p:ph type="dt" sz="half" idx="10"/>
          </p:nvPr>
        </p:nvSpPr>
        <p:spPr/>
        <p:txBody>
          <a:bodyPr rtlCol="0"/>
          <a:lstStyle/>
          <a:p>
            <a:fld id="{DB85C395-F5DC-4B06-82CF-480F90AB974E}" type="datetimeFigureOut">
              <a:rPr lang="ar-IQ" smtClean="0"/>
              <a:t>19/03/1440</a:t>
            </a:fld>
            <a:endParaRPr lang="ar-IQ"/>
          </a:p>
        </p:txBody>
      </p:sp>
      <p:sp>
        <p:nvSpPr>
          <p:cNvPr id="18" name="عنصر نائب لرقم الشريحة 17"/>
          <p:cNvSpPr>
            <a:spLocks noGrp="1"/>
          </p:cNvSpPr>
          <p:nvPr>
            <p:ph type="sldNum" sz="quarter" idx="11"/>
          </p:nvPr>
        </p:nvSpPr>
        <p:spPr/>
        <p:txBody>
          <a:bodyPr rtlCol="0"/>
          <a:lstStyle/>
          <a:p>
            <a:fld id="{95AB9E66-95EF-4307-846D-986DBBFCE34A}" type="slidenum">
              <a:rPr lang="ar-IQ" smtClean="0"/>
              <a:t>‹#›</a:t>
            </a:fld>
            <a:endParaRPr lang="ar-IQ"/>
          </a:p>
        </p:txBody>
      </p:sp>
      <p:sp>
        <p:nvSpPr>
          <p:cNvPr id="21" name="عنصر نائب للتذييل 20"/>
          <p:cNvSpPr>
            <a:spLocks noGrp="1"/>
          </p:cNvSpPr>
          <p:nvPr>
            <p:ph type="ftr" sz="quarter" idx="12"/>
          </p:nvPr>
        </p:nvSpPr>
        <p:spPr/>
        <p:txBody>
          <a:bodyPr rtlCol="0"/>
          <a:lstStyle/>
          <a:p>
            <a:endParaRPr lang="ar-IQ"/>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رابط مستقيم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عنصر نائب للعنوان 21"/>
          <p:cNvSpPr>
            <a:spLocks noGrp="1"/>
          </p:cNvSpPr>
          <p:nvPr>
            <p:ph type="title"/>
          </p:nvPr>
        </p:nvSpPr>
        <p:spPr>
          <a:xfrm>
            <a:off x="457200" y="274638"/>
            <a:ext cx="7467600" cy="1143000"/>
          </a:xfrm>
          <a:prstGeom prst="rect">
            <a:avLst/>
          </a:prstGeom>
        </p:spPr>
        <p:txBody>
          <a:bodyPr vert="horz" anchor="b">
            <a:normAutofit/>
          </a:bodyPr>
          <a:lstStyle/>
          <a:p>
            <a:r>
              <a:rPr kumimoji="0" lang="ar-SA" smtClean="0"/>
              <a:t>انقر لتحرير نمط العنوان الرئيسي</a:t>
            </a:r>
            <a:endParaRPr kumimoji="0" lang="en-US"/>
          </a:p>
        </p:txBody>
      </p:sp>
      <p:sp>
        <p:nvSpPr>
          <p:cNvPr id="13" name="عنصر نائب للنص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14" name="عنصر نائب للتاريخ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DB85C395-F5DC-4B06-82CF-480F90AB974E}" type="datetimeFigureOut">
              <a:rPr lang="ar-IQ" smtClean="0"/>
              <a:t>19/03/1440</a:t>
            </a:fld>
            <a:endParaRPr lang="ar-IQ"/>
          </a:p>
        </p:txBody>
      </p:sp>
      <p:sp>
        <p:nvSpPr>
          <p:cNvPr id="3" name="عنصر نائب للتذييل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ar-IQ"/>
          </a:p>
        </p:txBody>
      </p:sp>
      <p:sp>
        <p:nvSpPr>
          <p:cNvPr id="7" name="رابط مستقيم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رابط مستقيم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مستطيل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رابط مستقيم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شكل بيضاوي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عنصر نائب لرقم الشريحة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95AB9E66-95EF-4307-846D-986DBBFCE34A}" type="slidenum">
              <a:rPr lang="ar-IQ" smtClean="0"/>
              <a:t>‹#›</a:t>
            </a:fld>
            <a:endParaRPr lang="ar-IQ"/>
          </a:p>
        </p:txBody>
      </p:sp>
    </p:spTree>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p:txStyles>
    <p:titleStyle>
      <a:lvl1pPr algn="l" rtl="1"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r" rtl="1"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r" rtl="1"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r" rtl="1"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r" rtl="1"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r" rtl="1"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r" rtl="1"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r" rtl="1"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r" rtl="1"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r" rtl="1"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عنوان 1"/>
          <p:cNvSpPr>
            <a:spLocks noGrp="1"/>
          </p:cNvSpPr>
          <p:nvPr>
            <p:ph type="ctrTitle"/>
          </p:nvPr>
        </p:nvSpPr>
        <p:spPr>
          <a:xfrm>
            <a:off x="931640" y="1592682"/>
            <a:ext cx="7200800" cy="3924550"/>
          </a:xfrm>
        </p:spPr>
        <p:txBody>
          <a:bodyPr>
            <a:noAutofit/>
          </a:bodyPr>
          <a:lstStyle/>
          <a:p>
            <a:pPr algn="ctr" rtl="1">
              <a:lnSpc>
                <a:spcPct val="115000"/>
              </a:lnSpc>
            </a:pPr>
            <a:r>
              <a:rPr lang="en-US" sz="2000" dirty="0" smtClean="0">
                <a:solidFill>
                  <a:srgbClr val="FF0000"/>
                </a:solidFill>
                <a:latin typeface="Simplified Arabic" pitchFamily="18" charset="-78"/>
                <a:ea typeface="Times New Roman"/>
                <a:cs typeface="PT Bold Heading" pitchFamily="2" charset="-78"/>
              </a:rPr>
              <a:t/>
            </a:r>
            <a:br>
              <a:rPr lang="en-US" sz="2000" dirty="0" smtClean="0">
                <a:solidFill>
                  <a:srgbClr val="FF0000"/>
                </a:solidFill>
                <a:latin typeface="Simplified Arabic" pitchFamily="18" charset="-78"/>
                <a:ea typeface="Times New Roman"/>
                <a:cs typeface="PT Bold Heading" pitchFamily="2" charset="-78"/>
              </a:rPr>
            </a:br>
            <a:r>
              <a:rPr lang="ar-IQ" sz="2000" dirty="0" smtClean="0">
                <a:solidFill>
                  <a:srgbClr val="FF0000"/>
                </a:solidFill>
                <a:latin typeface="Simplified Arabic" pitchFamily="18" charset="-78"/>
                <a:ea typeface="Times New Roman"/>
                <a:cs typeface="PT Bold Heading" pitchFamily="2" charset="-78"/>
              </a:rPr>
              <a:t/>
            </a:r>
            <a:br>
              <a:rPr lang="ar-IQ" sz="2000" dirty="0" smtClean="0">
                <a:solidFill>
                  <a:srgbClr val="FF0000"/>
                </a:solidFill>
                <a:latin typeface="Simplified Arabic" pitchFamily="18" charset="-78"/>
                <a:ea typeface="Times New Roman"/>
                <a:cs typeface="PT Bold Heading" pitchFamily="2" charset="-78"/>
              </a:rPr>
            </a:br>
            <a:r>
              <a:rPr lang="ar-IQ" sz="2000" dirty="0" smtClean="0">
                <a:solidFill>
                  <a:srgbClr val="FF0000"/>
                </a:solidFill>
                <a:latin typeface="Simplified Arabic" pitchFamily="18" charset="-78"/>
                <a:ea typeface="Times New Roman"/>
                <a:cs typeface="PT Bold Heading" pitchFamily="2" charset="-78"/>
              </a:rPr>
              <a:t/>
            </a:r>
            <a:br>
              <a:rPr lang="ar-IQ" sz="2000" dirty="0" smtClean="0">
                <a:solidFill>
                  <a:srgbClr val="FF0000"/>
                </a:solidFill>
                <a:latin typeface="Simplified Arabic" pitchFamily="18" charset="-78"/>
                <a:ea typeface="Times New Roman"/>
                <a:cs typeface="PT Bold Heading" pitchFamily="2" charset="-78"/>
              </a:rPr>
            </a:br>
            <a:r>
              <a:rPr lang="ar-IQ" sz="2000" dirty="0">
                <a:solidFill>
                  <a:srgbClr val="FF0000"/>
                </a:solidFill>
                <a:latin typeface="Simplified Arabic" pitchFamily="18" charset="-78"/>
                <a:ea typeface="Times New Roman"/>
                <a:cs typeface="PT Bold Heading" pitchFamily="2" charset="-78"/>
              </a:rPr>
              <a:t/>
            </a:r>
            <a:br>
              <a:rPr lang="ar-IQ" sz="2000" dirty="0">
                <a:solidFill>
                  <a:srgbClr val="FF0000"/>
                </a:solidFill>
                <a:latin typeface="Simplified Arabic" pitchFamily="18" charset="-78"/>
                <a:ea typeface="Times New Roman"/>
                <a:cs typeface="PT Bold Heading" pitchFamily="2" charset="-78"/>
              </a:rPr>
            </a:br>
            <a:r>
              <a:rPr lang="ar-IQ" sz="2000" dirty="0">
                <a:solidFill>
                  <a:srgbClr val="FF0000"/>
                </a:solidFill>
                <a:latin typeface="Simplified Arabic" pitchFamily="18" charset="-78"/>
                <a:ea typeface="Times New Roman"/>
                <a:cs typeface="PT Bold Heading" pitchFamily="2" charset="-78"/>
              </a:rPr>
              <a:t/>
            </a:r>
            <a:br>
              <a:rPr lang="ar-IQ" sz="2000" dirty="0">
                <a:solidFill>
                  <a:srgbClr val="FF0000"/>
                </a:solidFill>
                <a:latin typeface="Simplified Arabic" pitchFamily="18" charset="-78"/>
                <a:ea typeface="Times New Roman"/>
                <a:cs typeface="PT Bold Heading" pitchFamily="2" charset="-78"/>
              </a:rPr>
            </a:br>
            <a:r>
              <a:rPr lang="ar-IQ" sz="3600" dirty="0" smtClean="0">
                <a:solidFill>
                  <a:schemeClr val="tx1"/>
                </a:solidFill>
                <a:latin typeface="Simplified Arabic" pitchFamily="18" charset="-78"/>
                <a:ea typeface="Times New Roman"/>
                <a:cs typeface="PT Bold Heading" pitchFamily="2" charset="-78"/>
              </a:rPr>
              <a:t>المهارات الارشادية </a:t>
            </a:r>
            <a:br>
              <a:rPr lang="ar-IQ" sz="3600" dirty="0" smtClean="0">
                <a:solidFill>
                  <a:schemeClr val="tx1"/>
                </a:solidFill>
                <a:latin typeface="Simplified Arabic" pitchFamily="18" charset="-78"/>
                <a:ea typeface="Times New Roman"/>
                <a:cs typeface="PT Bold Heading" pitchFamily="2" charset="-78"/>
              </a:rPr>
            </a:br>
            <a:r>
              <a:rPr lang="ar-IQ" sz="2000" dirty="0" smtClean="0">
                <a:solidFill>
                  <a:schemeClr val="tx1"/>
                </a:solidFill>
                <a:latin typeface="Simplified Arabic" pitchFamily="18" charset="-78"/>
                <a:ea typeface="Times New Roman"/>
                <a:cs typeface="PT Bold Heading" pitchFamily="2" charset="-78"/>
              </a:rPr>
              <a:t> </a:t>
            </a:r>
            <a:r>
              <a:rPr lang="ar-IQ" sz="2800" dirty="0" smtClean="0">
                <a:solidFill>
                  <a:srgbClr val="FFC000"/>
                </a:solidFill>
                <a:latin typeface="Simplified Arabic" pitchFamily="18" charset="-78"/>
                <a:ea typeface="Times New Roman"/>
                <a:cs typeface="PT Bold Heading" pitchFamily="2" charset="-78"/>
              </a:rPr>
              <a:t>عنوان المحاضرة </a:t>
            </a:r>
            <a:br>
              <a:rPr lang="ar-IQ" sz="2800" dirty="0" smtClean="0">
                <a:solidFill>
                  <a:srgbClr val="FFC000"/>
                </a:solidFill>
                <a:latin typeface="Simplified Arabic" pitchFamily="18" charset="-78"/>
                <a:ea typeface="Times New Roman"/>
                <a:cs typeface="PT Bold Heading" pitchFamily="2" charset="-78"/>
              </a:rPr>
            </a:br>
            <a:r>
              <a:rPr lang="ar-IQ" sz="4800" dirty="0" smtClean="0">
                <a:solidFill>
                  <a:srgbClr val="FFC000"/>
                </a:solidFill>
                <a:latin typeface="Simplified Arabic" pitchFamily="18" charset="-78"/>
                <a:ea typeface="Times New Roman"/>
                <a:cs typeface="PT Bold Heading" pitchFamily="2" charset="-78"/>
              </a:rPr>
              <a:t>الاصغاء</a:t>
            </a:r>
            <a:r>
              <a:rPr lang="en-US" sz="2400" b="0" dirty="0" smtClean="0">
                <a:solidFill>
                  <a:schemeClr val="tx1"/>
                </a:solidFill>
                <a:latin typeface="Simplified Arabic" pitchFamily="18" charset="-78"/>
                <a:ea typeface="Times New Roman"/>
                <a:cs typeface="PT Bold Heading" pitchFamily="2" charset="-78"/>
              </a:rPr>
              <a:t/>
            </a:r>
            <a:br>
              <a:rPr lang="en-US" sz="2400" b="0" dirty="0" smtClean="0">
                <a:solidFill>
                  <a:schemeClr val="tx1"/>
                </a:solidFill>
                <a:latin typeface="Simplified Arabic" pitchFamily="18" charset="-78"/>
                <a:ea typeface="Times New Roman"/>
                <a:cs typeface="PT Bold Heading" pitchFamily="2" charset="-78"/>
              </a:rPr>
            </a:br>
            <a:r>
              <a:rPr lang="ar-IQ" sz="2400" b="0" dirty="0" smtClean="0">
                <a:solidFill>
                  <a:schemeClr val="tx1"/>
                </a:solidFill>
                <a:latin typeface="Simplified Arabic" pitchFamily="18" charset="-78"/>
                <a:ea typeface="Times New Roman"/>
                <a:cs typeface="PT Bold Heading" pitchFamily="2" charset="-78"/>
              </a:rPr>
              <a:t/>
            </a:r>
            <a:br>
              <a:rPr lang="ar-IQ" sz="2400" b="0" dirty="0" smtClean="0">
                <a:solidFill>
                  <a:schemeClr val="tx1"/>
                </a:solidFill>
                <a:latin typeface="Simplified Arabic" pitchFamily="18" charset="-78"/>
                <a:ea typeface="Times New Roman"/>
                <a:cs typeface="PT Bold Heading" pitchFamily="2" charset="-78"/>
              </a:rPr>
            </a:br>
            <a:r>
              <a:rPr lang="ar-IQ" sz="2400" dirty="0" smtClean="0">
                <a:ln w="1905"/>
                <a:solidFill>
                  <a:srgbClr val="FFFF00"/>
                </a:solidFill>
                <a:effectLst>
                  <a:innerShdw blurRad="69850" dist="43180" dir="5400000">
                    <a:srgbClr val="000000">
                      <a:alpha val="65000"/>
                    </a:srgbClr>
                  </a:innerShdw>
                </a:effectLst>
                <a:latin typeface="Simplified Arabic" pitchFamily="18" charset="-78"/>
                <a:ea typeface="Times New Roman"/>
                <a:cs typeface="PT Bold Heading" pitchFamily="2" charset="-78"/>
              </a:rPr>
              <a:t>بإشراف</a:t>
            </a:r>
            <a:r>
              <a:rPr lang="en-US" sz="2400" dirty="0" smtClean="0">
                <a:ln w="1905"/>
                <a:solidFill>
                  <a:srgbClr val="FFFF00"/>
                </a:solidFill>
                <a:effectLst>
                  <a:innerShdw blurRad="69850" dist="43180" dir="5400000">
                    <a:srgbClr val="000000">
                      <a:alpha val="65000"/>
                    </a:srgbClr>
                  </a:innerShdw>
                </a:effectLst>
                <a:latin typeface="Simplified Arabic" pitchFamily="18" charset="-78"/>
                <a:ea typeface="Times New Roman"/>
                <a:cs typeface="PT Bold Heading" pitchFamily="2" charset="-78"/>
              </a:rPr>
              <a:t/>
            </a:r>
            <a:br>
              <a:rPr lang="en-US" sz="2400" dirty="0" smtClean="0">
                <a:ln w="1905"/>
                <a:solidFill>
                  <a:srgbClr val="FFFF00"/>
                </a:solidFill>
                <a:effectLst>
                  <a:innerShdw blurRad="69850" dist="43180" dir="5400000">
                    <a:srgbClr val="000000">
                      <a:alpha val="65000"/>
                    </a:srgbClr>
                  </a:innerShdw>
                </a:effectLst>
                <a:latin typeface="Simplified Arabic" pitchFamily="18" charset="-78"/>
                <a:ea typeface="Times New Roman"/>
                <a:cs typeface="PT Bold Heading" pitchFamily="2" charset="-78"/>
              </a:rPr>
            </a:br>
            <a:r>
              <a:rPr lang="ar-IQ" sz="2400" dirty="0" smtClean="0">
                <a:ln w="1905"/>
                <a:solidFill>
                  <a:srgbClr val="FFFF00"/>
                </a:solidFill>
                <a:effectLst>
                  <a:innerShdw blurRad="69850" dist="43180" dir="5400000">
                    <a:srgbClr val="000000">
                      <a:alpha val="65000"/>
                    </a:srgbClr>
                  </a:innerShdw>
                </a:effectLst>
                <a:latin typeface="Simplified Arabic" pitchFamily="18" charset="-78"/>
                <a:ea typeface="Times New Roman"/>
                <a:cs typeface="PT Bold Heading" pitchFamily="2" charset="-78"/>
              </a:rPr>
              <a:t>أ.م.د. محمد ابراهيم حسين</a:t>
            </a:r>
            <a:r>
              <a:rPr lang="en-US" sz="1800" dirty="0">
                <a:solidFill>
                  <a:srgbClr val="FFFF00"/>
                </a:solidFill>
                <a:latin typeface="Simplified Arabic" pitchFamily="18" charset="-78"/>
                <a:ea typeface="Times New Roman"/>
                <a:cs typeface="PT Bold Heading" pitchFamily="2" charset="-78"/>
              </a:rPr>
              <a:t/>
            </a:r>
            <a:br>
              <a:rPr lang="en-US" sz="1800" dirty="0">
                <a:solidFill>
                  <a:srgbClr val="FFFF00"/>
                </a:solidFill>
                <a:latin typeface="Simplified Arabic" pitchFamily="18" charset="-78"/>
                <a:ea typeface="Times New Roman"/>
                <a:cs typeface="PT Bold Heading" pitchFamily="2" charset="-78"/>
              </a:rPr>
            </a:br>
            <a:endParaRPr lang="ar-IQ" sz="2400" dirty="0">
              <a:solidFill>
                <a:srgbClr val="FFFF00"/>
              </a:solidFill>
            </a:endParaRPr>
          </a:p>
        </p:txBody>
      </p:sp>
      <p:sp>
        <p:nvSpPr>
          <p:cNvPr id="5" name="عنوان فرعي 2"/>
          <p:cNvSpPr txBox="1">
            <a:spLocks/>
          </p:cNvSpPr>
          <p:nvPr/>
        </p:nvSpPr>
        <p:spPr>
          <a:xfrm>
            <a:off x="1331640" y="5589240"/>
            <a:ext cx="6400800" cy="1008112"/>
          </a:xfrm>
          <a:prstGeom prst="rect">
            <a:avLst/>
          </a:prstGeom>
        </p:spPr>
        <p:txBody>
          <a:bodyPr vert="horz" lIns="0" rIns="18288">
            <a:noAutofit/>
          </a:bodyPr>
          <a:lstStyle>
            <a:lvl1pPr marL="0" marR="45720" indent="0" algn="r" rtl="1" eaLnBrk="1" latinLnBrk="0" hangingPunct="1">
              <a:spcBef>
                <a:spcPct val="20000"/>
              </a:spcBef>
              <a:buClr>
                <a:schemeClr val="accent3"/>
              </a:buClr>
              <a:buSzPct val="95000"/>
              <a:buFont typeface="Wingdings 2"/>
              <a:buNone/>
              <a:defRPr kumimoji="0" sz="2600" kern="1200">
                <a:solidFill>
                  <a:schemeClr val="tx1"/>
                </a:solidFill>
                <a:latin typeface="+mn-lt"/>
                <a:ea typeface="+mn-ea"/>
                <a:cs typeface="+mn-cs"/>
              </a:defRPr>
            </a:lvl1pPr>
            <a:lvl2pPr marL="457200" indent="0" algn="ctr" rtl="1" eaLnBrk="1" latinLnBrk="0" hangingPunct="1">
              <a:spcBef>
                <a:spcPct val="20000"/>
              </a:spcBef>
              <a:buClr>
                <a:schemeClr val="accent1"/>
              </a:buClr>
              <a:buSzPct val="85000"/>
              <a:buFont typeface="Wingdings 2"/>
              <a:buNone/>
              <a:defRPr kumimoji="0" sz="2400" kern="1200">
                <a:solidFill>
                  <a:schemeClr val="tx1"/>
                </a:solidFill>
                <a:latin typeface="+mn-lt"/>
                <a:ea typeface="+mn-ea"/>
                <a:cs typeface="+mn-cs"/>
              </a:defRPr>
            </a:lvl2pPr>
            <a:lvl3pPr marL="914400" indent="0" algn="ctr" rtl="1" eaLnBrk="1" latinLnBrk="0" hangingPunct="1">
              <a:spcBef>
                <a:spcPct val="20000"/>
              </a:spcBef>
              <a:buClr>
                <a:schemeClr val="accent2"/>
              </a:buClr>
              <a:buSzPct val="70000"/>
              <a:buFont typeface="Wingdings 2"/>
              <a:buNone/>
              <a:defRPr kumimoji="0" sz="2100" kern="1200">
                <a:solidFill>
                  <a:schemeClr val="tx1"/>
                </a:solidFill>
                <a:latin typeface="+mn-lt"/>
                <a:ea typeface="+mn-ea"/>
                <a:cs typeface="+mn-cs"/>
              </a:defRPr>
            </a:lvl3pPr>
            <a:lvl4pPr marL="1371600" indent="0" algn="ctr" rtl="1" eaLnBrk="1" latinLnBrk="0" hangingPunct="1">
              <a:spcBef>
                <a:spcPct val="20000"/>
              </a:spcBef>
              <a:buClr>
                <a:schemeClr val="accent3"/>
              </a:buClr>
              <a:buSzPct val="65000"/>
              <a:buFont typeface="Wingdings 2"/>
              <a:buNone/>
              <a:defRPr kumimoji="0" sz="2000" kern="1200">
                <a:solidFill>
                  <a:schemeClr val="tx1"/>
                </a:solidFill>
                <a:latin typeface="+mn-lt"/>
                <a:ea typeface="+mn-ea"/>
                <a:cs typeface="+mn-cs"/>
              </a:defRPr>
            </a:lvl4pPr>
            <a:lvl5pPr marL="1828800" indent="0" algn="ctr" rtl="1" eaLnBrk="1" latinLnBrk="0" hangingPunct="1">
              <a:spcBef>
                <a:spcPct val="20000"/>
              </a:spcBef>
              <a:buClr>
                <a:schemeClr val="accent4"/>
              </a:buClr>
              <a:buSzPct val="65000"/>
              <a:buFont typeface="Wingdings 2"/>
              <a:buNone/>
              <a:defRPr kumimoji="0" sz="2000" kern="1200">
                <a:solidFill>
                  <a:schemeClr val="tx1"/>
                </a:solidFill>
                <a:latin typeface="+mn-lt"/>
                <a:ea typeface="+mn-ea"/>
                <a:cs typeface="+mn-cs"/>
              </a:defRPr>
            </a:lvl5pPr>
            <a:lvl6pPr marL="2286000" indent="0" algn="ctr" rtl="1" eaLnBrk="1" latinLnBrk="0" hangingPunct="1">
              <a:spcBef>
                <a:spcPct val="20000"/>
              </a:spcBef>
              <a:buClr>
                <a:schemeClr val="accent5"/>
              </a:buClr>
              <a:buSzPct val="80000"/>
              <a:buFont typeface="Wingdings 2"/>
              <a:buNone/>
              <a:defRPr kumimoji="0" sz="1800" kern="1200">
                <a:solidFill>
                  <a:schemeClr val="tx1"/>
                </a:solidFill>
                <a:latin typeface="+mn-lt"/>
                <a:ea typeface="+mn-ea"/>
                <a:cs typeface="+mn-cs"/>
              </a:defRPr>
            </a:lvl6pPr>
            <a:lvl7pPr marL="2743200" indent="0" algn="ctr" rtl="1" eaLnBrk="1" latinLnBrk="0" hangingPunct="1">
              <a:spcBef>
                <a:spcPct val="20000"/>
              </a:spcBef>
              <a:buClr>
                <a:schemeClr val="accent6"/>
              </a:buClr>
              <a:buSzPct val="80000"/>
              <a:buFont typeface="Wingdings 2"/>
              <a:buNone/>
              <a:defRPr kumimoji="0" sz="1600" kern="1200" baseline="0">
                <a:solidFill>
                  <a:schemeClr val="tx1"/>
                </a:solidFill>
                <a:latin typeface="+mn-lt"/>
                <a:ea typeface="+mn-ea"/>
                <a:cs typeface="+mn-cs"/>
              </a:defRPr>
            </a:lvl7pPr>
            <a:lvl8pPr marL="3200400" indent="0" algn="ctr" rtl="1" eaLnBrk="1" latinLnBrk="0" hangingPunct="1">
              <a:spcBef>
                <a:spcPct val="20000"/>
              </a:spcBef>
              <a:buClr>
                <a:schemeClr val="tx2"/>
              </a:buClr>
              <a:buNone/>
              <a:defRPr kumimoji="0" sz="1600" kern="1200">
                <a:solidFill>
                  <a:schemeClr val="tx1"/>
                </a:solidFill>
                <a:latin typeface="+mn-lt"/>
                <a:ea typeface="+mn-ea"/>
                <a:cs typeface="+mn-cs"/>
              </a:defRPr>
            </a:lvl8pPr>
            <a:lvl9pPr marL="3657600" indent="0" algn="ctr" rtl="1" eaLnBrk="1" latinLnBrk="0" hangingPunct="1">
              <a:spcBef>
                <a:spcPct val="20000"/>
              </a:spcBef>
              <a:buClr>
                <a:schemeClr val="tx2"/>
              </a:buClr>
              <a:buFontTx/>
              <a:buNone/>
              <a:defRPr kumimoji="0" sz="1400" kern="1200" baseline="0">
                <a:solidFill>
                  <a:schemeClr val="tx1"/>
                </a:solidFill>
                <a:latin typeface="+mn-lt"/>
                <a:ea typeface="+mn-ea"/>
                <a:cs typeface="+mn-cs"/>
              </a:defRPr>
            </a:lvl9pPr>
          </a:lstStyle>
          <a:p>
            <a:pPr algn="ctr">
              <a:lnSpc>
                <a:spcPct val="115000"/>
              </a:lnSpc>
            </a:pPr>
            <a:r>
              <a:rPr lang="ar-IQ" sz="2800" b="1" dirty="0" smtClean="0">
                <a:solidFill>
                  <a:srgbClr val="FF0000"/>
                </a:solidFill>
                <a:latin typeface="Simplified Arabic" pitchFamily="18" charset="-78"/>
                <a:ea typeface="Calibri"/>
                <a:cs typeface="PT Bold Heading" pitchFamily="2" charset="-78"/>
              </a:rPr>
              <a:t> اعداد الطالب : </a:t>
            </a:r>
            <a:r>
              <a:rPr lang="ar-IQ" sz="2800" b="1" dirty="0" smtClean="0">
                <a:solidFill>
                  <a:srgbClr val="FF0000"/>
                </a:solidFill>
                <a:latin typeface="Simplified Arabic" pitchFamily="18" charset="-78"/>
                <a:ea typeface="Calibri"/>
                <a:cs typeface="PT Bold Heading" pitchFamily="2" charset="-78"/>
              </a:rPr>
              <a:t>ياسر هيمتي جاسم</a:t>
            </a:r>
            <a:endParaRPr lang="en-US" sz="1800" b="1" dirty="0" smtClean="0">
              <a:solidFill>
                <a:srgbClr val="FF0000"/>
              </a:solidFill>
              <a:latin typeface="Simplified Arabic" pitchFamily="18" charset="-78"/>
              <a:ea typeface="Calibri"/>
              <a:cs typeface="PT Bold Heading" pitchFamily="2" charset="-78"/>
            </a:endParaRPr>
          </a:p>
          <a:p>
            <a:endParaRPr lang="ar-IQ" sz="2400" dirty="0"/>
          </a:p>
        </p:txBody>
      </p:sp>
      <p:pic>
        <p:nvPicPr>
          <p:cNvPr id="6" name="صورة 5"/>
          <p:cNvPicPr/>
          <p:nvPr/>
        </p:nvPicPr>
        <p:blipFill>
          <a:blip r:embed="rId2">
            <a:extLst>
              <a:ext uri="{28A0092B-C50C-407E-A947-70E740481C1C}">
                <a14:useLocalDpi xmlns:a14="http://schemas.microsoft.com/office/drawing/2010/main" val="0"/>
              </a:ext>
            </a:extLst>
          </a:blip>
          <a:stretch>
            <a:fillRect/>
          </a:stretch>
        </p:blipFill>
        <p:spPr>
          <a:xfrm>
            <a:off x="683568" y="260648"/>
            <a:ext cx="1357630" cy="1381125"/>
          </a:xfrm>
          <a:prstGeom prst="rect">
            <a:avLst/>
          </a:prstGeom>
          <a:ln>
            <a:solidFill>
              <a:schemeClr val="bg2">
                <a:lumMod val="75000"/>
              </a:schemeClr>
            </a:solidFill>
          </a:ln>
          <a:effectLst>
            <a:softEdge rad="112500"/>
          </a:effectLst>
        </p:spPr>
      </p:pic>
      <p:sp>
        <p:nvSpPr>
          <p:cNvPr id="7" name="مربع نص 6"/>
          <p:cNvSpPr txBox="1"/>
          <p:nvPr/>
        </p:nvSpPr>
        <p:spPr>
          <a:xfrm>
            <a:off x="4932040" y="188640"/>
            <a:ext cx="3816424" cy="1188018"/>
          </a:xfrm>
          <a:prstGeom prst="rect">
            <a:avLst/>
          </a:prstGeom>
          <a:noFill/>
        </p:spPr>
        <p:txBody>
          <a:bodyPr wrap="square" rtlCol="1">
            <a:spAutoFit/>
          </a:bodyPr>
          <a:lstStyle/>
          <a:p>
            <a:pPr algn="ctr">
              <a:lnSpc>
                <a:spcPct val="115000"/>
              </a:lnSpc>
            </a:pPr>
            <a:r>
              <a:rPr lang="ar-IQ" sz="1600" dirty="0" smtClean="0">
                <a:solidFill>
                  <a:srgbClr val="FFFF00"/>
                </a:solidFill>
                <a:ea typeface="Calibri"/>
                <a:cs typeface="PT Bold Heading" pitchFamily="2" charset="-78"/>
              </a:rPr>
              <a:t>           جامعة </a:t>
            </a:r>
            <a:r>
              <a:rPr lang="ar-IQ" sz="1600" dirty="0">
                <a:solidFill>
                  <a:srgbClr val="FFFF00"/>
                </a:solidFill>
                <a:ea typeface="Calibri"/>
                <a:cs typeface="PT Bold Heading" pitchFamily="2" charset="-78"/>
              </a:rPr>
              <a:t>ديالى </a:t>
            </a:r>
            <a:endParaRPr lang="en-US" sz="1000" dirty="0">
              <a:solidFill>
                <a:srgbClr val="FFFF00"/>
              </a:solidFill>
              <a:ea typeface="Calibri"/>
              <a:cs typeface="PT Bold Heading" pitchFamily="2" charset="-78"/>
            </a:endParaRPr>
          </a:p>
          <a:p>
            <a:pPr algn="ctr">
              <a:lnSpc>
                <a:spcPct val="115000"/>
              </a:lnSpc>
            </a:pPr>
            <a:r>
              <a:rPr lang="ar-IQ" sz="1600" dirty="0">
                <a:solidFill>
                  <a:srgbClr val="FFFF00"/>
                </a:solidFill>
                <a:ea typeface="Calibri"/>
                <a:cs typeface="PT Bold Heading" pitchFamily="2" charset="-78"/>
              </a:rPr>
              <a:t>         كلية التربية للعلوم الانسانية </a:t>
            </a:r>
            <a:endParaRPr lang="en-US" sz="1000" dirty="0">
              <a:solidFill>
                <a:srgbClr val="FFFF00"/>
              </a:solidFill>
              <a:ea typeface="Calibri"/>
              <a:cs typeface="PT Bold Heading" pitchFamily="2" charset="-78"/>
            </a:endParaRPr>
          </a:p>
          <a:p>
            <a:pPr algn="ctr">
              <a:lnSpc>
                <a:spcPct val="115000"/>
              </a:lnSpc>
            </a:pPr>
            <a:r>
              <a:rPr lang="ar-IQ" sz="1600" dirty="0">
                <a:solidFill>
                  <a:srgbClr val="FFFF00"/>
                </a:solidFill>
                <a:ea typeface="Calibri"/>
                <a:cs typeface="PT Bold Heading" pitchFamily="2" charset="-78"/>
              </a:rPr>
              <a:t>        قسم العلوم التربوية والنفسية </a:t>
            </a:r>
            <a:endParaRPr lang="en-US" sz="1000" dirty="0">
              <a:solidFill>
                <a:srgbClr val="FFFF00"/>
              </a:solidFill>
              <a:ea typeface="Calibri"/>
              <a:cs typeface="PT Bold Heading" pitchFamily="2" charset="-78"/>
            </a:endParaRPr>
          </a:p>
          <a:p>
            <a:pPr algn="ctr"/>
            <a:r>
              <a:rPr lang="ar-IQ" sz="1600" dirty="0">
                <a:solidFill>
                  <a:srgbClr val="FFFF00"/>
                </a:solidFill>
                <a:ea typeface="Calibri"/>
                <a:cs typeface="PT Bold Heading" pitchFamily="2" charset="-78"/>
              </a:rPr>
              <a:t>دكتوراه الارشاد النفسي و التوجيه التربوي</a:t>
            </a:r>
            <a:endParaRPr lang="ar-IQ" sz="1600" dirty="0">
              <a:solidFill>
                <a:srgbClr val="FFFF00"/>
              </a:solidFill>
              <a:cs typeface="PT Bold Heading" pitchFamily="2" charset="-78"/>
            </a:endParaRPr>
          </a:p>
        </p:txBody>
      </p:sp>
    </p:spTree>
    <p:extLst>
      <p:ext uri="{BB962C8B-B14F-4D97-AF65-F5344CB8AC3E}">
        <p14:creationId xmlns:p14="http://schemas.microsoft.com/office/powerpoint/2010/main" val="3381883621"/>
      </p:ext>
    </p:extLst>
  </p:cSld>
  <p:clrMapOvr>
    <a:masterClrMapping/>
  </p:clrMapOvr>
  <mc:AlternateContent xmlns:mc="http://schemas.openxmlformats.org/markup-compatibility/2006" xmlns:p14="http://schemas.microsoft.com/office/powerpoint/2010/main">
    <mc:Choice Requires="p14">
      <p:transition spd="slow" p14:dur="4000">
        <p14:vortex/>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0"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1600" decel="100000"/>
                                        <p:tgtEl>
                                          <p:spTgt spid="6"/>
                                        </p:tgtEl>
                                      </p:cBhvr>
                                    </p:animEffect>
                                    <p:anim calcmode="lin" valueType="num">
                                      <p:cBhvr>
                                        <p:cTn id="8" dur="1600" decel="100000" fill="hold"/>
                                        <p:tgtEl>
                                          <p:spTgt spid="6"/>
                                        </p:tgtEl>
                                        <p:attrNameLst>
                                          <p:attrName>style.rotation</p:attrName>
                                        </p:attrNameLst>
                                      </p:cBhvr>
                                      <p:tavLst>
                                        <p:tav tm="0">
                                          <p:val>
                                            <p:fltVal val="-90"/>
                                          </p:val>
                                        </p:tav>
                                        <p:tav tm="100000">
                                          <p:val>
                                            <p:fltVal val="0"/>
                                          </p:val>
                                        </p:tav>
                                      </p:tavLst>
                                    </p:anim>
                                    <p:anim calcmode="lin" valueType="num">
                                      <p:cBhvr>
                                        <p:cTn id="9" dur="1600" decel="100000" fill="hold"/>
                                        <p:tgtEl>
                                          <p:spTgt spid="6"/>
                                        </p:tgtEl>
                                        <p:attrNameLst>
                                          <p:attrName>ppt_x</p:attrName>
                                        </p:attrNameLst>
                                      </p:cBhvr>
                                      <p:tavLst>
                                        <p:tav tm="0">
                                          <p:val>
                                            <p:strVal val="#ppt_x+0.4"/>
                                          </p:val>
                                        </p:tav>
                                        <p:tav tm="100000">
                                          <p:val>
                                            <p:strVal val="#ppt_x-0.05"/>
                                          </p:val>
                                        </p:tav>
                                      </p:tavLst>
                                    </p:anim>
                                    <p:anim calcmode="lin" valueType="num">
                                      <p:cBhvr>
                                        <p:cTn id="10" dur="1600" decel="100000" fill="hold"/>
                                        <p:tgtEl>
                                          <p:spTgt spid="6"/>
                                        </p:tgtEl>
                                        <p:attrNameLst>
                                          <p:attrName>ppt_y</p:attrName>
                                        </p:attrNameLst>
                                      </p:cBhvr>
                                      <p:tavLst>
                                        <p:tav tm="0">
                                          <p:val>
                                            <p:strVal val="#ppt_y-0.4"/>
                                          </p:val>
                                        </p:tav>
                                        <p:tav tm="100000">
                                          <p:val>
                                            <p:strVal val="#ppt_y+0.1"/>
                                          </p:val>
                                        </p:tav>
                                      </p:tavLst>
                                    </p:anim>
                                    <p:anim calcmode="lin" valueType="num">
                                      <p:cBhvr>
                                        <p:cTn id="11" dur="400" accel="100000" fill="hold">
                                          <p:stCondLst>
                                            <p:cond delay="1600"/>
                                          </p:stCondLst>
                                        </p:cTn>
                                        <p:tgtEl>
                                          <p:spTgt spid="6"/>
                                        </p:tgtEl>
                                        <p:attrNameLst>
                                          <p:attrName>ppt_x</p:attrName>
                                        </p:attrNameLst>
                                      </p:cBhvr>
                                      <p:tavLst>
                                        <p:tav tm="0">
                                          <p:val>
                                            <p:strVal val="#ppt_x-0.05"/>
                                          </p:val>
                                        </p:tav>
                                        <p:tav tm="100000">
                                          <p:val>
                                            <p:strVal val="#ppt_x"/>
                                          </p:val>
                                        </p:tav>
                                      </p:tavLst>
                                    </p:anim>
                                    <p:anim calcmode="lin" valueType="num">
                                      <p:cBhvr>
                                        <p:cTn id="12" dur="400" accel="100000" fill="hold">
                                          <p:stCondLst>
                                            <p:cond delay="1600"/>
                                          </p:stCondLst>
                                        </p:cTn>
                                        <p:tgtEl>
                                          <p:spTgt spid="6"/>
                                        </p:tgtEl>
                                        <p:attrNameLst>
                                          <p:attrName>ppt_y</p:attrName>
                                        </p:attrNameLst>
                                      </p:cBhvr>
                                      <p:tavLst>
                                        <p:tav tm="0">
                                          <p:val>
                                            <p:strVal val="#ppt_y+0.1"/>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30" presetClass="entr" presetSubtype="0"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fade">
                                      <p:cBhvr>
                                        <p:cTn id="17" dur="1600" decel="100000"/>
                                        <p:tgtEl>
                                          <p:spTgt spid="7"/>
                                        </p:tgtEl>
                                      </p:cBhvr>
                                    </p:animEffect>
                                    <p:anim calcmode="lin" valueType="num">
                                      <p:cBhvr>
                                        <p:cTn id="18" dur="1600" decel="100000" fill="hold"/>
                                        <p:tgtEl>
                                          <p:spTgt spid="7"/>
                                        </p:tgtEl>
                                        <p:attrNameLst>
                                          <p:attrName>style.rotation</p:attrName>
                                        </p:attrNameLst>
                                      </p:cBhvr>
                                      <p:tavLst>
                                        <p:tav tm="0">
                                          <p:val>
                                            <p:fltVal val="-90"/>
                                          </p:val>
                                        </p:tav>
                                        <p:tav tm="100000">
                                          <p:val>
                                            <p:fltVal val="0"/>
                                          </p:val>
                                        </p:tav>
                                      </p:tavLst>
                                    </p:anim>
                                    <p:anim calcmode="lin" valueType="num">
                                      <p:cBhvr>
                                        <p:cTn id="19" dur="1600" decel="100000" fill="hold"/>
                                        <p:tgtEl>
                                          <p:spTgt spid="7"/>
                                        </p:tgtEl>
                                        <p:attrNameLst>
                                          <p:attrName>ppt_x</p:attrName>
                                        </p:attrNameLst>
                                      </p:cBhvr>
                                      <p:tavLst>
                                        <p:tav tm="0">
                                          <p:val>
                                            <p:strVal val="#ppt_x+0.4"/>
                                          </p:val>
                                        </p:tav>
                                        <p:tav tm="100000">
                                          <p:val>
                                            <p:strVal val="#ppt_x-0.05"/>
                                          </p:val>
                                        </p:tav>
                                      </p:tavLst>
                                    </p:anim>
                                    <p:anim calcmode="lin" valueType="num">
                                      <p:cBhvr>
                                        <p:cTn id="20" dur="1600" decel="100000" fill="hold"/>
                                        <p:tgtEl>
                                          <p:spTgt spid="7"/>
                                        </p:tgtEl>
                                        <p:attrNameLst>
                                          <p:attrName>ppt_y</p:attrName>
                                        </p:attrNameLst>
                                      </p:cBhvr>
                                      <p:tavLst>
                                        <p:tav tm="0">
                                          <p:val>
                                            <p:strVal val="#ppt_y-0.4"/>
                                          </p:val>
                                        </p:tav>
                                        <p:tav tm="100000">
                                          <p:val>
                                            <p:strVal val="#ppt_y+0.1"/>
                                          </p:val>
                                        </p:tav>
                                      </p:tavLst>
                                    </p:anim>
                                    <p:anim calcmode="lin" valueType="num">
                                      <p:cBhvr>
                                        <p:cTn id="21" dur="400" accel="100000" fill="hold">
                                          <p:stCondLst>
                                            <p:cond delay="1600"/>
                                          </p:stCondLst>
                                        </p:cTn>
                                        <p:tgtEl>
                                          <p:spTgt spid="7"/>
                                        </p:tgtEl>
                                        <p:attrNameLst>
                                          <p:attrName>ppt_x</p:attrName>
                                        </p:attrNameLst>
                                      </p:cBhvr>
                                      <p:tavLst>
                                        <p:tav tm="0">
                                          <p:val>
                                            <p:strVal val="#ppt_x-0.05"/>
                                          </p:val>
                                        </p:tav>
                                        <p:tav tm="100000">
                                          <p:val>
                                            <p:strVal val="#ppt_x"/>
                                          </p:val>
                                        </p:tav>
                                      </p:tavLst>
                                    </p:anim>
                                    <p:anim calcmode="lin" valueType="num">
                                      <p:cBhvr>
                                        <p:cTn id="22" dur="400" accel="100000" fill="hold">
                                          <p:stCondLst>
                                            <p:cond delay="1600"/>
                                          </p:stCondLst>
                                        </p:cTn>
                                        <p:tgtEl>
                                          <p:spTgt spid="7"/>
                                        </p:tgtEl>
                                        <p:attrNameLst>
                                          <p:attrName>ppt_y</p:attrName>
                                        </p:attrNameLst>
                                      </p:cBhvr>
                                      <p:tavLst>
                                        <p:tav tm="0">
                                          <p:val>
                                            <p:strVal val="#ppt_y+0.1"/>
                                          </p:val>
                                        </p:tav>
                                        <p:tav tm="100000">
                                          <p:val>
                                            <p:strVal val="#ppt_y"/>
                                          </p:val>
                                        </p:tav>
                                      </p:tavLst>
                                    </p:anim>
                                  </p:childTnLst>
                                </p:cTn>
                              </p:par>
                              <p:par>
                                <p:cTn id="23" presetID="30" presetClass="entr" presetSubtype="0" fill="hold" grpId="0" nodeType="withEffect">
                                  <p:stCondLst>
                                    <p:cond delay="0"/>
                                  </p:stCondLst>
                                  <p:childTnLst>
                                    <p:set>
                                      <p:cBhvr>
                                        <p:cTn id="24" dur="1" fill="hold">
                                          <p:stCondLst>
                                            <p:cond delay="0"/>
                                          </p:stCondLst>
                                        </p:cTn>
                                        <p:tgtEl>
                                          <p:spTgt spid="4"/>
                                        </p:tgtEl>
                                        <p:attrNameLst>
                                          <p:attrName>style.visibility</p:attrName>
                                        </p:attrNameLst>
                                      </p:cBhvr>
                                      <p:to>
                                        <p:strVal val="visible"/>
                                      </p:to>
                                    </p:set>
                                    <p:animEffect transition="in" filter="fade">
                                      <p:cBhvr>
                                        <p:cTn id="25" dur="1600" decel="100000"/>
                                        <p:tgtEl>
                                          <p:spTgt spid="4"/>
                                        </p:tgtEl>
                                      </p:cBhvr>
                                    </p:animEffect>
                                    <p:anim calcmode="lin" valueType="num">
                                      <p:cBhvr>
                                        <p:cTn id="26" dur="1600" decel="100000" fill="hold"/>
                                        <p:tgtEl>
                                          <p:spTgt spid="4"/>
                                        </p:tgtEl>
                                        <p:attrNameLst>
                                          <p:attrName>style.rotation</p:attrName>
                                        </p:attrNameLst>
                                      </p:cBhvr>
                                      <p:tavLst>
                                        <p:tav tm="0">
                                          <p:val>
                                            <p:fltVal val="-90"/>
                                          </p:val>
                                        </p:tav>
                                        <p:tav tm="100000">
                                          <p:val>
                                            <p:fltVal val="0"/>
                                          </p:val>
                                        </p:tav>
                                      </p:tavLst>
                                    </p:anim>
                                    <p:anim calcmode="lin" valueType="num">
                                      <p:cBhvr>
                                        <p:cTn id="27" dur="1600" decel="100000" fill="hold"/>
                                        <p:tgtEl>
                                          <p:spTgt spid="4"/>
                                        </p:tgtEl>
                                        <p:attrNameLst>
                                          <p:attrName>ppt_x</p:attrName>
                                        </p:attrNameLst>
                                      </p:cBhvr>
                                      <p:tavLst>
                                        <p:tav tm="0">
                                          <p:val>
                                            <p:strVal val="#ppt_x+0.4"/>
                                          </p:val>
                                        </p:tav>
                                        <p:tav tm="100000">
                                          <p:val>
                                            <p:strVal val="#ppt_x-0.05"/>
                                          </p:val>
                                        </p:tav>
                                      </p:tavLst>
                                    </p:anim>
                                    <p:anim calcmode="lin" valueType="num">
                                      <p:cBhvr>
                                        <p:cTn id="28" dur="1600" decel="100000" fill="hold"/>
                                        <p:tgtEl>
                                          <p:spTgt spid="4"/>
                                        </p:tgtEl>
                                        <p:attrNameLst>
                                          <p:attrName>ppt_y</p:attrName>
                                        </p:attrNameLst>
                                      </p:cBhvr>
                                      <p:tavLst>
                                        <p:tav tm="0">
                                          <p:val>
                                            <p:strVal val="#ppt_y-0.4"/>
                                          </p:val>
                                        </p:tav>
                                        <p:tav tm="100000">
                                          <p:val>
                                            <p:strVal val="#ppt_y+0.1"/>
                                          </p:val>
                                        </p:tav>
                                      </p:tavLst>
                                    </p:anim>
                                    <p:anim calcmode="lin" valueType="num">
                                      <p:cBhvr>
                                        <p:cTn id="29" dur="400" accel="100000" fill="hold">
                                          <p:stCondLst>
                                            <p:cond delay="1600"/>
                                          </p:stCondLst>
                                        </p:cTn>
                                        <p:tgtEl>
                                          <p:spTgt spid="4"/>
                                        </p:tgtEl>
                                        <p:attrNameLst>
                                          <p:attrName>ppt_x</p:attrName>
                                        </p:attrNameLst>
                                      </p:cBhvr>
                                      <p:tavLst>
                                        <p:tav tm="0">
                                          <p:val>
                                            <p:strVal val="#ppt_x-0.05"/>
                                          </p:val>
                                        </p:tav>
                                        <p:tav tm="100000">
                                          <p:val>
                                            <p:strVal val="#ppt_x"/>
                                          </p:val>
                                        </p:tav>
                                      </p:tavLst>
                                    </p:anim>
                                    <p:anim calcmode="lin" valueType="num">
                                      <p:cBhvr>
                                        <p:cTn id="30" dur="400" accel="100000" fill="hold">
                                          <p:stCondLst>
                                            <p:cond delay="1600"/>
                                          </p:stCondLst>
                                        </p:cTn>
                                        <p:tgtEl>
                                          <p:spTgt spid="4"/>
                                        </p:tgtEl>
                                        <p:attrNameLst>
                                          <p:attrName>ppt_y</p:attrName>
                                        </p:attrNameLst>
                                      </p:cBhvr>
                                      <p:tavLst>
                                        <p:tav tm="0">
                                          <p:val>
                                            <p:strVal val="#ppt_y+0.1"/>
                                          </p:val>
                                        </p:tav>
                                        <p:tav tm="100000">
                                          <p:val>
                                            <p:strVal val="#ppt_y"/>
                                          </p:val>
                                        </p:tav>
                                      </p:tavLst>
                                    </p:anim>
                                  </p:childTnLst>
                                </p:cTn>
                              </p:par>
                              <p:par>
                                <p:cTn id="31" presetID="30" presetClass="entr" presetSubtype="0" fill="hold" grpId="0" nodeType="withEffect">
                                  <p:stCondLst>
                                    <p:cond delay="0"/>
                                  </p:stCondLst>
                                  <p:childTnLst>
                                    <p:set>
                                      <p:cBhvr>
                                        <p:cTn id="32" dur="1" fill="hold">
                                          <p:stCondLst>
                                            <p:cond delay="0"/>
                                          </p:stCondLst>
                                        </p:cTn>
                                        <p:tgtEl>
                                          <p:spTgt spid="5"/>
                                        </p:tgtEl>
                                        <p:attrNameLst>
                                          <p:attrName>style.visibility</p:attrName>
                                        </p:attrNameLst>
                                      </p:cBhvr>
                                      <p:to>
                                        <p:strVal val="visible"/>
                                      </p:to>
                                    </p:set>
                                    <p:animEffect transition="in" filter="fade">
                                      <p:cBhvr>
                                        <p:cTn id="33" dur="1600" decel="100000"/>
                                        <p:tgtEl>
                                          <p:spTgt spid="5"/>
                                        </p:tgtEl>
                                      </p:cBhvr>
                                    </p:animEffect>
                                    <p:anim calcmode="lin" valueType="num">
                                      <p:cBhvr>
                                        <p:cTn id="34" dur="1600" decel="100000" fill="hold"/>
                                        <p:tgtEl>
                                          <p:spTgt spid="5"/>
                                        </p:tgtEl>
                                        <p:attrNameLst>
                                          <p:attrName>style.rotation</p:attrName>
                                        </p:attrNameLst>
                                      </p:cBhvr>
                                      <p:tavLst>
                                        <p:tav tm="0">
                                          <p:val>
                                            <p:fltVal val="-90"/>
                                          </p:val>
                                        </p:tav>
                                        <p:tav tm="100000">
                                          <p:val>
                                            <p:fltVal val="0"/>
                                          </p:val>
                                        </p:tav>
                                      </p:tavLst>
                                    </p:anim>
                                    <p:anim calcmode="lin" valueType="num">
                                      <p:cBhvr>
                                        <p:cTn id="35" dur="1600" decel="100000" fill="hold"/>
                                        <p:tgtEl>
                                          <p:spTgt spid="5"/>
                                        </p:tgtEl>
                                        <p:attrNameLst>
                                          <p:attrName>ppt_x</p:attrName>
                                        </p:attrNameLst>
                                      </p:cBhvr>
                                      <p:tavLst>
                                        <p:tav tm="0">
                                          <p:val>
                                            <p:strVal val="#ppt_x+0.4"/>
                                          </p:val>
                                        </p:tav>
                                        <p:tav tm="100000">
                                          <p:val>
                                            <p:strVal val="#ppt_x-0.05"/>
                                          </p:val>
                                        </p:tav>
                                      </p:tavLst>
                                    </p:anim>
                                    <p:anim calcmode="lin" valueType="num">
                                      <p:cBhvr>
                                        <p:cTn id="36" dur="1600" decel="100000" fill="hold"/>
                                        <p:tgtEl>
                                          <p:spTgt spid="5"/>
                                        </p:tgtEl>
                                        <p:attrNameLst>
                                          <p:attrName>ppt_y</p:attrName>
                                        </p:attrNameLst>
                                      </p:cBhvr>
                                      <p:tavLst>
                                        <p:tav tm="0">
                                          <p:val>
                                            <p:strVal val="#ppt_y-0.4"/>
                                          </p:val>
                                        </p:tav>
                                        <p:tav tm="100000">
                                          <p:val>
                                            <p:strVal val="#ppt_y+0.1"/>
                                          </p:val>
                                        </p:tav>
                                      </p:tavLst>
                                    </p:anim>
                                    <p:anim calcmode="lin" valueType="num">
                                      <p:cBhvr>
                                        <p:cTn id="37" dur="400" accel="100000" fill="hold">
                                          <p:stCondLst>
                                            <p:cond delay="1600"/>
                                          </p:stCondLst>
                                        </p:cTn>
                                        <p:tgtEl>
                                          <p:spTgt spid="5"/>
                                        </p:tgtEl>
                                        <p:attrNameLst>
                                          <p:attrName>ppt_x</p:attrName>
                                        </p:attrNameLst>
                                      </p:cBhvr>
                                      <p:tavLst>
                                        <p:tav tm="0">
                                          <p:val>
                                            <p:strVal val="#ppt_x-0.05"/>
                                          </p:val>
                                        </p:tav>
                                        <p:tav tm="100000">
                                          <p:val>
                                            <p:strVal val="#ppt_x"/>
                                          </p:val>
                                        </p:tav>
                                      </p:tavLst>
                                    </p:anim>
                                    <p:anim calcmode="lin" valueType="num">
                                      <p:cBhvr>
                                        <p:cTn id="38" dur="400" accel="100000" fill="hold">
                                          <p:stCondLst>
                                            <p:cond delay="1600"/>
                                          </p:stCondLst>
                                        </p:cTn>
                                        <p:tgtEl>
                                          <p:spTgt spid="5"/>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7"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وان فرعي 2"/>
          <p:cNvSpPr>
            <a:spLocks noGrp="1"/>
          </p:cNvSpPr>
          <p:nvPr>
            <p:ph type="subTitle" idx="1"/>
          </p:nvPr>
        </p:nvSpPr>
        <p:spPr>
          <a:xfrm>
            <a:off x="323528" y="404664"/>
            <a:ext cx="8496944" cy="6120680"/>
          </a:xfrm>
        </p:spPr>
        <p:txBody>
          <a:bodyPr>
            <a:normAutofit/>
          </a:bodyPr>
          <a:lstStyle/>
          <a:p>
            <a:pPr algn="just">
              <a:lnSpc>
                <a:spcPct val="115000"/>
              </a:lnSpc>
              <a:spcAft>
                <a:spcPts val="1000"/>
              </a:spcAft>
              <a:tabLst>
                <a:tab pos="533400" algn="l"/>
              </a:tabLst>
            </a:pPr>
            <a:r>
              <a:rPr lang="ar-IQ" sz="2400" dirty="0">
                <a:solidFill>
                  <a:schemeClr val="tx1"/>
                </a:solidFill>
                <a:latin typeface="Simplified Arabic" pitchFamily="18" charset="-78"/>
                <a:cs typeface="Simplified Arabic" pitchFamily="18" charset="-78"/>
              </a:rPr>
              <a:t>اهداف اعادة الصياغة</a:t>
            </a:r>
          </a:p>
          <a:p>
            <a:pPr algn="just">
              <a:lnSpc>
                <a:spcPct val="115000"/>
              </a:lnSpc>
              <a:spcAft>
                <a:spcPts val="1000"/>
              </a:spcAft>
              <a:tabLst>
                <a:tab pos="533400" algn="l"/>
              </a:tabLst>
            </a:pPr>
            <a:r>
              <a:rPr lang="ar-IQ" sz="2400" dirty="0">
                <a:solidFill>
                  <a:schemeClr val="tx1"/>
                </a:solidFill>
                <a:latin typeface="Simplified Arabic" pitchFamily="18" charset="-78"/>
                <a:cs typeface="Simplified Arabic" pitchFamily="18" charset="-78"/>
              </a:rPr>
              <a:t>1-	اخبار المسترشد بأن رسالته فهمت, ممــا يساعده على زيادة توضيح أفكاره.</a:t>
            </a:r>
          </a:p>
          <a:p>
            <a:pPr algn="just">
              <a:lnSpc>
                <a:spcPct val="115000"/>
              </a:lnSpc>
              <a:spcAft>
                <a:spcPts val="1000"/>
              </a:spcAft>
              <a:tabLst>
                <a:tab pos="533400" algn="l"/>
              </a:tabLst>
            </a:pPr>
            <a:r>
              <a:rPr lang="ar-IQ" sz="2400" dirty="0">
                <a:solidFill>
                  <a:schemeClr val="tx1"/>
                </a:solidFill>
                <a:latin typeface="Simplified Arabic" pitchFamily="18" charset="-78"/>
                <a:cs typeface="Simplified Arabic" pitchFamily="18" charset="-78"/>
              </a:rPr>
              <a:t>2-	تشــجيع المسترشد علــى المضـي نحــــو فكـــرة رئيسـيـة وبشـــكل أعمــق.</a:t>
            </a:r>
          </a:p>
          <a:p>
            <a:pPr algn="just">
              <a:lnSpc>
                <a:spcPct val="115000"/>
              </a:lnSpc>
              <a:spcAft>
                <a:spcPts val="1000"/>
              </a:spcAft>
              <a:tabLst>
                <a:tab pos="533400" algn="l"/>
              </a:tabLst>
            </a:pPr>
            <a:r>
              <a:rPr lang="ar-IQ" sz="2400" dirty="0">
                <a:solidFill>
                  <a:schemeClr val="tx1"/>
                </a:solidFill>
                <a:latin typeface="Simplified Arabic" pitchFamily="18" charset="-78"/>
                <a:cs typeface="Simplified Arabic" pitchFamily="18" charset="-78"/>
              </a:rPr>
              <a:t>3-	مساعدة المسترشد على التركيز على موقف أو واقع أو فكرة أو سلوك معين.</a:t>
            </a:r>
          </a:p>
          <a:p>
            <a:pPr algn="just">
              <a:lnSpc>
                <a:spcPct val="115000"/>
              </a:lnSpc>
              <a:spcAft>
                <a:spcPts val="1000"/>
              </a:spcAft>
              <a:tabLst>
                <a:tab pos="533400" algn="l"/>
              </a:tabLst>
            </a:pPr>
            <a:r>
              <a:rPr lang="ar-IQ" sz="2400" dirty="0">
                <a:solidFill>
                  <a:schemeClr val="tx1"/>
                </a:solidFill>
                <a:latin typeface="Simplified Arabic" pitchFamily="18" charset="-78"/>
                <a:cs typeface="Simplified Arabic" pitchFamily="18" charset="-78"/>
              </a:rPr>
              <a:t>4-	مساعدة المسترشد على التوقف عـن تـكرار حديثه.</a:t>
            </a:r>
          </a:p>
          <a:p>
            <a:pPr algn="just">
              <a:lnSpc>
                <a:spcPct val="115000"/>
              </a:lnSpc>
              <a:spcAft>
                <a:spcPts val="1000"/>
              </a:spcAft>
              <a:tabLst>
                <a:tab pos="533400" algn="l"/>
              </a:tabLst>
            </a:pPr>
            <a:r>
              <a:rPr lang="ar-IQ" sz="2400" dirty="0">
                <a:solidFill>
                  <a:schemeClr val="tx1"/>
                </a:solidFill>
                <a:latin typeface="Simplified Arabic" pitchFamily="18" charset="-78"/>
                <a:cs typeface="Simplified Arabic" pitchFamily="18" charset="-78"/>
              </a:rPr>
              <a:t>5-	مساعدة المسترشد على حث أفكاره وأتخاذ قراراته.</a:t>
            </a:r>
          </a:p>
          <a:p>
            <a:pPr algn="just">
              <a:lnSpc>
                <a:spcPct val="115000"/>
              </a:lnSpc>
              <a:spcAft>
                <a:spcPts val="1000"/>
              </a:spcAft>
              <a:tabLst>
                <a:tab pos="533400" algn="l"/>
              </a:tabLst>
            </a:pPr>
            <a:r>
              <a:rPr lang="ar-IQ" sz="2400" dirty="0">
                <a:solidFill>
                  <a:schemeClr val="tx1"/>
                </a:solidFill>
                <a:latin typeface="Simplified Arabic" pitchFamily="18" charset="-78"/>
                <a:cs typeface="Simplified Arabic" pitchFamily="18" charset="-78"/>
              </a:rPr>
              <a:t>6-	مساعدة المرشد فـــي التركيز علــى المحتوى المعرفي في رسالة المسترشد.</a:t>
            </a:r>
          </a:p>
          <a:p>
            <a:pPr algn="just">
              <a:lnSpc>
                <a:spcPct val="115000"/>
              </a:lnSpc>
              <a:spcAft>
                <a:spcPts val="1000"/>
              </a:spcAft>
              <a:tabLst>
                <a:tab pos="533400" algn="l"/>
              </a:tabLst>
            </a:pPr>
            <a:endParaRPr lang="ar-IQ" sz="2400" b="1" dirty="0">
              <a:solidFill>
                <a:schemeClr val="tx1"/>
              </a:solidFill>
              <a:latin typeface="Simplified Arabic" pitchFamily="18" charset="-78"/>
              <a:cs typeface="Simplified Arabic" pitchFamily="18" charset="-78"/>
            </a:endParaRPr>
          </a:p>
        </p:txBody>
      </p:sp>
    </p:spTree>
    <p:extLst>
      <p:ext uri="{BB962C8B-B14F-4D97-AF65-F5344CB8AC3E}">
        <p14:creationId xmlns:p14="http://schemas.microsoft.com/office/powerpoint/2010/main" val="2869411427"/>
      </p:ext>
    </p:extLst>
  </p:cSld>
  <p:clrMapOvr>
    <a:masterClrMapping/>
  </p:clrMapOvr>
  <mc:AlternateContent xmlns:mc="http://schemas.openxmlformats.org/markup-compatibility/2006" xmlns:p14="http://schemas.microsoft.com/office/powerpoint/2010/main">
    <mc:Choice Requires="p14">
      <p:transition spd="slow" p14:dur="4500">
        <p14:prism dir="r" isContent="1" isInverted="1"/>
      </p:transition>
    </mc:Choice>
    <mc:Fallback xmlns="">
      <p:transition spd="slow">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وان فرعي 2"/>
          <p:cNvSpPr>
            <a:spLocks noGrp="1"/>
          </p:cNvSpPr>
          <p:nvPr>
            <p:ph type="subTitle" idx="1"/>
          </p:nvPr>
        </p:nvSpPr>
        <p:spPr>
          <a:xfrm>
            <a:off x="359532" y="332656"/>
            <a:ext cx="8496944" cy="6120680"/>
          </a:xfrm>
        </p:spPr>
        <p:txBody>
          <a:bodyPr>
            <a:normAutofit fontScale="92500" lnSpcReduction="20000"/>
          </a:bodyPr>
          <a:lstStyle/>
          <a:p>
            <a:pPr algn="just">
              <a:lnSpc>
                <a:spcPct val="150000"/>
              </a:lnSpc>
              <a:tabLst>
                <a:tab pos="441325" algn="l"/>
              </a:tabLst>
            </a:pPr>
            <a:r>
              <a:rPr lang="ar-IQ" sz="2400" dirty="0">
                <a:solidFill>
                  <a:schemeClr val="tx1"/>
                </a:solidFill>
                <a:latin typeface="Simplified Arabic" pitchFamily="18" charset="-78"/>
                <a:cs typeface="Simplified Arabic" pitchFamily="18" charset="-78"/>
              </a:rPr>
              <a:t>ثالثاً: عكس المشاعر </a:t>
            </a:r>
            <a:r>
              <a:rPr lang="en-US" sz="2400" dirty="0">
                <a:solidFill>
                  <a:schemeClr val="tx1"/>
                </a:solidFill>
                <a:latin typeface="Simplified Arabic" pitchFamily="18" charset="-78"/>
                <a:cs typeface="Simplified Arabic" pitchFamily="18" charset="-78"/>
              </a:rPr>
              <a:t>Reflection of Feeling</a:t>
            </a:r>
          </a:p>
          <a:p>
            <a:pPr algn="just">
              <a:lnSpc>
                <a:spcPct val="150000"/>
              </a:lnSpc>
              <a:tabLst>
                <a:tab pos="441325" algn="l"/>
              </a:tabLst>
            </a:pPr>
            <a:r>
              <a:rPr lang="ar-IQ" sz="2400" dirty="0">
                <a:solidFill>
                  <a:schemeClr val="tx1"/>
                </a:solidFill>
                <a:latin typeface="Simplified Arabic" pitchFamily="18" charset="-78"/>
                <a:cs typeface="Simplified Arabic" pitchFamily="18" charset="-78"/>
              </a:rPr>
              <a:t>تهتم إعادة الصياغة بالجابنب المعرفي والسلوكي لرسالة المسترشد, أما عكس المشاعر فتركز على المحتوى العاطفي والأنفعالي للرسالة. فإعادة صياغة عبارات المسترشد تعبر عما يقوله, أما عكس المشاعر فتعبر عما يشعر به.</a:t>
            </a:r>
          </a:p>
          <a:p>
            <a:pPr algn="just">
              <a:lnSpc>
                <a:spcPct val="150000"/>
              </a:lnSpc>
              <a:tabLst>
                <a:tab pos="441325" algn="l"/>
              </a:tabLst>
            </a:pPr>
            <a:r>
              <a:rPr lang="en-US" sz="2400" dirty="0">
                <a:solidFill>
                  <a:schemeClr val="tx1"/>
                </a:solidFill>
                <a:latin typeface="Simplified Arabic" pitchFamily="18" charset="-78"/>
                <a:cs typeface="Simplified Arabic" pitchFamily="18" charset="-78"/>
              </a:rPr>
              <a:t>o	</a:t>
            </a:r>
            <a:r>
              <a:rPr lang="ar-IQ" sz="2400" dirty="0">
                <a:solidFill>
                  <a:schemeClr val="tx1"/>
                </a:solidFill>
                <a:latin typeface="Simplified Arabic" pitchFamily="18" charset="-78"/>
                <a:cs typeface="Simplified Arabic" pitchFamily="18" charset="-78"/>
              </a:rPr>
              <a:t>تساعد في جعل المسترشد أكثر وعياً بأنفعالاته التي تسيطر عليه.</a:t>
            </a:r>
          </a:p>
          <a:p>
            <a:pPr algn="just">
              <a:lnSpc>
                <a:spcPct val="150000"/>
              </a:lnSpc>
              <a:tabLst>
                <a:tab pos="441325" algn="l"/>
              </a:tabLst>
            </a:pPr>
            <a:r>
              <a:rPr lang="en-US" sz="2400" dirty="0">
                <a:solidFill>
                  <a:schemeClr val="tx1"/>
                </a:solidFill>
                <a:latin typeface="Simplified Arabic" pitchFamily="18" charset="-78"/>
                <a:cs typeface="Simplified Arabic" pitchFamily="18" charset="-78"/>
              </a:rPr>
              <a:t>o	</a:t>
            </a:r>
            <a:r>
              <a:rPr lang="ar-IQ" sz="2400" dirty="0">
                <a:solidFill>
                  <a:schemeClr val="tx1"/>
                </a:solidFill>
                <a:latin typeface="Simplified Arabic" pitchFamily="18" charset="-78"/>
                <a:cs typeface="Simplified Arabic" pitchFamily="18" charset="-78"/>
              </a:rPr>
              <a:t>تُشعِر المسترشد بأنه مفهوم من قبل المرشد, وبالتالي يميل الى الأتصال والتحدث معه بحرية وافصاح عن النفس بشكل أكبر.</a:t>
            </a:r>
          </a:p>
          <a:p>
            <a:pPr algn="just">
              <a:lnSpc>
                <a:spcPct val="150000"/>
              </a:lnSpc>
              <a:tabLst>
                <a:tab pos="441325" algn="l"/>
              </a:tabLst>
            </a:pPr>
            <a:r>
              <a:rPr lang="en-US" sz="2400" dirty="0">
                <a:solidFill>
                  <a:schemeClr val="tx1"/>
                </a:solidFill>
                <a:latin typeface="Simplified Arabic" pitchFamily="18" charset="-78"/>
                <a:cs typeface="Simplified Arabic" pitchFamily="18" charset="-78"/>
              </a:rPr>
              <a:t>o	</a:t>
            </a:r>
            <a:r>
              <a:rPr lang="ar-IQ" sz="2400" dirty="0">
                <a:solidFill>
                  <a:schemeClr val="tx1"/>
                </a:solidFill>
                <a:latin typeface="Simplified Arabic" pitchFamily="18" charset="-78"/>
                <a:cs typeface="Simplified Arabic" pitchFamily="18" charset="-78"/>
              </a:rPr>
              <a:t>تساعد المسترشد على البوح والافصاح عن مشاعره الايجابية والسلبية بصورة أكثر مما يخفف الضغط والتوتر الذي يعاني نه.</a:t>
            </a:r>
          </a:p>
          <a:p>
            <a:pPr algn="just">
              <a:lnSpc>
                <a:spcPct val="150000"/>
              </a:lnSpc>
              <a:tabLst>
                <a:tab pos="441325" algn="l"/>
              </a:tabLst>
            </a:pPr>
            <a:r>
              <a:rPr lang="en-US" sz="2400" dirty="0">
                <a:solidFill>
                  <a:schemeClr val="tx1"/>
                </a:solidFill>
                <a:latin typeface="Simplified Arabic" pitchFamily="18" charset="-78"/>
                <a:cs typeface="Simplified Arabic" pitchFamily="18" charset="-78"/>
              </a:rPr>
              <a:t>o	</a:t>
            </a:r>
            <a:r>
              <a:rPr lang="ar-IQ" sz="2400" dirty="0">
                <a:solidFill>
                  <a:schemeClr val="tx1"/>
                </a:solidFill>
                <a:latin typeface="Simplified Arabic" pitchFamily="18" charset="-78"/>
                <a:cs typeface="Simplified Arabic" pitchFamily="18" charset="-78"/>
              </a:rPr>
              <a:t>تقلل فنية عكس المشاعر مقاومة المسترشد التي تظهر بعد الافصاح عن مشاعر الغضب والضيق من شيء معين.</a:t>
            </a:r>
          </a:p>
          <a:p>
            <a:pPr algn="just">
              <a:lnSpc>
                <a:spcPct val="150000"/>
              </a:lnSpc>
              <a:tabLst>
                <a:tab pos="441325" algn="l"/>
              </a:tabLst>
            </a:pPr>
            <a:r>
              <a:rPr lang="en-US" sz="2400" dirty="0">
                <a:solidFill>
                  <a:schemeClr val="tx1"/>
                </a:solidFill>
                <a:latin typeface="Simplified Arabic" pitchFamily="18" charset="-78"/>
                <a:cs typeface="Simplified Arabic" pitchFamily="18" charset="-78"/>
              </a:rPr>
              <a:t>o	</a:t>
            </a:r>
            <a:r>
              <a:rPr lang="ar-IQ" sz="2400" dirty="0">
                <a:solidFill>
                  <a:schemeClr val="tx1"/>
                </a:solidFill>
                <a:latin typeface="Simplified Arabic" pitchFamily="18" charset="-78"/>
                <a:cs typeface="Simplified Arabic" pitchFamily="18" charset="-78"/>
              </a:rPr>
              <a:t>تساعد المرشد على تصحيح أفكاره حول مشاعر المسترشد.</a:t>
            </a:r>
          </a:p>
          <a:p>
            <a:pPr algn="just">
              <a:lnSpc>
                <a:spcPct val="150000"/>
              </a:lnSpc>
              <a:tabLst>
                <a:tab pos="441325" algn="l"/>
              </a:tabLst>
            </a:pPr>
            <a:endParaRPr lang="ar-IQ" sz="2400" b="1" dirty="0">
              <a:solidFill>
                <a:schemeClr val="tx1"/>
              </a:solidFill>
              <a:latin typeface="Simplified Arabic" pitchFamily="18" charset="-78"/>
              <a:cs typeface="Simplified Arabic" pitchFamily="18" charset="-78"/>
            </a:endParaRPr>
          </a:p>
        </p:txBody>
      </p:sp>
    </p:spTree>
    <p:extLst>
      <p:ext uri="{BB962C8B-B14F-4D97-AF65-F5344CB8AC3E}">
        <p14:creationId xmlns:p14="http://schemas.microsoft.com/office/powerpoint/2010/main" val="1340413020"/>
      </p:ext>
    </p:extLst>
  </p:cSld>
  <p:clrMapOvr>
    <a:masterClrMapping/>
  </p:clrMapOvr>
  <mc:AlternateContent xmlns:mc="http://schemas.openxmlformats.org/markup-compatibility/2006" xmlns:p14="http://schemas.microsoft.com/office/powerpoint/2010/main">
    <mc:Choice Requires="p14">
      <p:transition spd="slow" p14:dur="4500">
        <p14:shred/>
      </p:transition>
    </mc:Choice>
    <mc:Fallback xmlns="">
      <p:transition spd="slow">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مستطيل 2"/>
          <p:cNvSpPr/>
          <p:nvPr/>
        </p:nvSpPr>
        <p:spPr>
          <a:xfrm>
            <a:off x="179512" y="202476"/>
            <a:ext cx="8568952" cy="5760551"/>
          </a:xfrm>
          <a:prstGeom prst="rect">
            <a:avLst/>
          </a:prstGeom>
        </p:spPr>
        <p:txBody>
          <a:bodyPr wrap="square">
            <a:spAutoFit/>
          </a:bodyPr>
          <a:lstStyle/>
          <a:p>
            <a:pPr algn="just">
              <a:lnSpc>
                <a:spcPct val="150000"/>
              </a:lnSpc>
              <a:spcAft>
                <a:spcPts val="1000"/>
              </a:spcAft>
              <a:tabLst>
                <a:tab pos="1701800" algn="l"/>
              </a:tabLst>
            </a:pPr>
            <a:r>
              <a:rPr lang="ar-IQ" sz="2400" b="1" dirty="0">
                <a:latin typeface="Calibri"/>
                <a:ea typeface="Calibri"/>
                <a:cs typeface="Arial"/>
              </a:rPr>
              <a:t>خطوات عكس المشاعر:</a:t>
            </a:r>
            <a:endParaRPr lang="en-US" sz="1600" dirty="0">
              <a:latin typeface="Calibri"/>
              <a:ea typeface="Calibri"/>
              <a:cs typeface="Arial"/>
            </a:endParaRPr>
          </a:p>
          <a:p>
            <a:pPr marL="342900" lvl="0" indent="-342900" algn="just">
              <a:lnSpc>
                <a:spcPct val="150000"/>
              </a:lnSpc>
              <a:buFont typeface="Symbol"/>
              <a:buChar char=""/>
              <a:tabLst>
                <a:tab pos="1701800" algn="l"/>
              </a:tabLst>
            </a:pPr>
            <a:r>
              <a:rPr lang="ar-IQ" sz="2400" dirty="0">
                <a:latin typeface="Calibri"/>
                <a:ea typeface="Calibri"/>
                <a:cs typeface="Arial"/>
              </a:rPr>
              <a:t>الاصغاء لكلمات المشاعر التي تقع في مجالات (الغضب , الخوف , عدم التأكد ، الحزن , السعادة , القوة , والضعف).</a:t>
            </a:r>
            <a:endParaRPr lang="en-US" sz="1600" dirty="0">
              <a:latin typeface="Calibri"/>
              <a:ea typeface="Calibri"/>
              <a:cs typeface="Arial"/>
            </a:endParaRPr>
          </a:p>
          <a:p>
            <a:pPr marL="342900" lvl="0" indent="-342900" algn="just">
              <a:lnSpc>
                <a:spcPct val="150000"/>
              </a:lnSpc>
              <a:buFont typeface="Symbol"/>
              <a:buChar char=""/>
              <a:tabLst>
                <a:tab pos="1701800" algn="l"/>
              </a:tabLst>
            </a:pPr>
            <a:r>
              <a:rPr lang="ar-IQ" sz="2400" dirty="0">
                <a:latin typeface="Calibri"/>
                <a:ea typeface="Calibri"/>
                <a:cs typeface="Arial"/>
              </a:rPr>
              <a:t>مراقبة السلوك او التواصل غير اللفظي (التصرفات).</a:t>
            </a:r>
            <a:endParaRPr lang="en-US" sz="1600" dirty="0">
              <a:latin typeface="Calibri"/>
              <a:ea typeface="Calibri"/>
              <a:cs typeface="Arial"/>
            </a:endParaRPr>
          </a:p>
          <a:p>
            <a:pPr marL="342900" lvl="0" indent="-342900" algn="just">
              <a:lnSpc>
                <a:spcPct val="150000"/>
              </a:lnSpc>
              <a:buFont typeface="Symbol"/>
              <a:buChar char=""/>
              <a:tabLst>
                <a:tab pos="1701800" algn="l"/>
              </a:tabLst>
            </a:pPr>
            <a:r>
              <a:rPr lang="ar-IQ" sz="2400" dirty="0">
                <a:latin typeface="Calibri"/>
                <a:ea typeface="Calibri"/>
                <a:cs typeface="Arial"/>
              </a:rPr>
              <a:t>عكس المشاعر التي تصدر من المسترشد باستخدام كلمات اخرى.</a:t>
            </a:r>
            <a:endParaRPr lang="en-US" sz="1600" dirty="0">
              <a:latin typeface="Calibri"/>
              <a:ea typeface="Calibri"/>
              <a:cs typeface="Arial"/>
            </a:endParaRPr>
          </a:p>
          <a:p>
            <a:pPr marL="342900" lvl="0" indent="-342900" algn="just">
              <a:lnSpc>
                <a:spcPct val="150000"/>
              </a:lnSpc>
              <a:buFont typeface="Symbol"/>
              <a:buChar char=""/>
              <a:tabLst>
                <a:tab pos="1701800" algn="l"/>
              </a:tabLst>
            </a:pPr>
            <a:r>
              <a:rPr lang="ar-IQ" sz="2400" dirty="0">
                <a:latin typeface="Calibri"/>
                <a:ea typeface="Calibri"/>
                <a:cs typeface="Arial"/>
              </a:rPr>
              <a:t>بدء عبارة عكس المشاعر ببداية مناسبة مع مراعات اتساقها مع اسلوب المسترشد الذي يستخدمه في التعبير عن نفسه مثل ( يظهر انك سعيد الآن).</a:t>
            </a:r>
            <a:endParaRPr lang="en-US" sz="1600" dirty="0">
              <a:latin typeface="Calibri"/>
              <a:ea typeface="Calibri"/>
              <a:cs typeface="Arial"/>
            </a:endParaRPr>
          </a:p>
          <a:p>
            <a:pPr marL="342900" lvl="0" indent="-342900" algn="just">
              <a:lnSpc>
                <a:spcPct val="150000"/>
              </a:lnSpc>
              <a:buFont typeface="Symbol"/>
              <a:buChar char=""/>
              <a:tabLst>
                <a:tab pos="1701800" algn="l"/>
              </a:tabLst>
            </a:pPr>
            <a:r>
              <a:rPr lang="ar-IQ" sz="2400" dirty="0">
                <a:latin typeface="Calibri"/>
                <a:ea typeface="Calibri"/>
                <a:cs typeface="Arial"/>
              </a:rPr>
              <a:t>إعادة الموقف الذي تحدث فيه المشاعر ويتم ذلك بعادة صياغة مختصرة.</a:t>
            </a:r>
            <a:endParaRPr lang="en-US" sz="1600" dirty="0">
              <a:latin typeface="Calibri"/>
              <a:ea typeface="Calibri"/>
              <a:cs typeface="Arial"/>
            </a:endParaRPr>
          </a:p>
          <a:p>
            <a:pPr marL="342900" lvl="0" indent="-342900" algn="just">
              <a:lnSpc>
                <a:spcPct val="150000"/>
              </a:lnSpc>
              <a:spcAft>
                <a:spcPts val="1000"/>
              </a:spcAft>
              <a:buFont typeface="Symbol"/>
              <a:buChar char=""/>
              <a:tabLst>
                <a:tab pos="1701800" algn="l"/>
              </a:tabLst>
            </a:pPr>
            <a:r>
              <a:rPr lang="ar-IQ" sz="2400" dirty="0">
                <a:latin typeface="Calibri"/>
                <a:ea typeface="Calibri"/>
                <a:cs typeface="Arial"/>
              </a:rPr>
              <a:t>التعرف على مدى فاعلية عكس المشاعر للمسترشد من خلال ملاحظة استجابات وردود فعل المسترشد وتصرفاته.</a:t>
            </a:r>
            <a:endParaRPr lang="en-US" sz="1600" dirty="0">
              <a:effectLst/>
              <a:latin typeface="Calibri"/>
              <a:ea typeface="Calibri"/>
              <a:cs typeface="Arial"/>
            </a:endParaRPr>
          </a:p>
        </p:txBody>
      </p:sp>
    </p:spTree>
    <p:extLst>
      <p:ext uri="{BB962C8B-B14F-4D97-AF65-F5344CB8AC3E}">
        <p14:creationId xmlns:p14="http://schemas.microsoft.com/office/powerpoint/2010/main" val="1732178547"/>
      </p:ext>
    </p:extLst>
  </p:cSld>
  <p:clrMapOvr>
    <a:masterClrMapping/>
  </p:clrMapOvr>
  <mc:AlternateContent xmlns:mc="http://schemas.openxmlformats.org/markup-compatibility/2006" xmlns:p14="http://schemas.microsoft.com/office/powerpoint/2010/main">
    <mc:Choice Requires="p14">
      <p:transition spd="slow" p14:dur="4500">
        <p14:shred/>
      </p:transition>
    </mc:Choice>
    <mc:Fallback xmlns="">
      <p:transition spd="slow">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وان فرعي 2"/>
          <p:cNvSpPr>
            <a:spLocks noGrp="1"/>
          </p:cNvSpPr>
          <p:nvPr>
            <p:ph type="subTitle" idx="1"/>
          </p:nvPr>
        </p:nvSpPr>
        <p:spPr>
          <a:xfrm>
            <a:off x="323528" y="404664"/>
            <a:ext cx="8496944" cy="6120680"/>
          </a:xfrm>
        </p:spPr>
        <p:txBody>
          <a:bodyPr>
            <a:normAutofit lnSpcReduction="10000"/>
          </a:bodyPr>
          <a:lstStyle/>
          <a:p>
            <a:pPr algn="just"/>
            <a:r>
              <a:rPr lang="ar-IQ" sz="2800" dirty="0">
                <a:solidFill>
                  <a:schemeClr val="tx1"/>
                </a:solidFill>
                <a:latin typeface="Simplified Arabic" pitchFamily="18" charset="-78"/>
                <a:cs typeface="Simplified Arabic" pitchFamily="18" charset="-78"/>
              </a:rPr>
              <a:t>رابعاً: التلخيص </a:t>
            </a:r>
            <a:r>
              <a:rPr lang="en-US" sz="2800" dirty="0">
                <a:solidFill>
                  <a:schemeClr val="tx1"/>
                </a:solidFill>
                <a:latin typeface="Simplified Arabic" pitchFamily="18" charset="-78"/>
                <a:cs typeface="Simplified Arabic" pitchFamily="18" charset="-78"/>
              </a:rPr>
              <a:t>Abstract</a:t>
            </a:r>
          </a:p>
          <a:p>
            <a:pPr algn="just"/>
            <a:r>
              <a:rPr lang="ar-IQ" sz="2800" dirty="0">
                <a:solidFill>
                  <a:schemeClr val="tx1"/>
                </a:solidFill>
                <a:latin typeface="Simplified Arabic" pitchFamily="18" charset="-78"/>
                <a:cs typeface="Simplified Arabic" pitchFamily="18" charset="-78"/>
              </a:rPr>
              <a:t>هو استجابة لفظية يكون فيها فكرتين او انفعالين او فكرة وانفعال ويطلب تركيز رسائل المسترشد اللفظية وغير اللفظية وتتمركز حول المغزى او المعنى الموجود في رسائل المسترشد, ويوجد التلخيص على نوعين اما اثناء الجلسة أو عند انتهاء الجلسة ويعرف على انه مجموعة من التعبيرات وانعكاسات تكشف مايريد المسترشد ان يوصله الى المرشد.</a:t>
            </a:r>
          </a:p>
          <a:p>
            <a:pPr algn="just"/>
            <a:r>
              <a:rPr lang="ar-IQ" sz="2800" dirty="0">
                <a:solidFill>
                  <a:schemeClr val="tx1"/>
                </a:solidFill>
                <a:latin typeface="Simplified Arabic" pitchFamily="18" charset="-78"/>
                <a:cs typeface="Simplified Arabic" pitchFamily="18" charset="-78"/>
              </a:rPr>
              <a:t>أهداف التلخيص:</a:t>
            </a:r>
          </a:p>
          <a:p>
            <a:pPr algn="just"/>
            <a:r>
              <a:rPr lang="ar-IQ" sz="2800" dirty="0">
                <a:solidFill>
                  <a:schemeClr val="tx1"/>
                </a:solidFill>
                <a:latin typeface="Simplified Arabic" pitchFamily="18" charset="-78"/>
                <a:cs typeface="Simplified Arabic" pitchFamily="18" charset="-78"/>
              </a:rPr>
              <a:t>•	ربــــــــط عنــــــــــــــــــاصـر المســــــــترشـــد.</a:t>
            </a:r>
          </a:p>
          <a:p>
            <a:pPr algn="just"/>
            <a:r>
              <a:rPr lang="ar-IQ" sz="2800" dirty="0">
                <a:solidFill>
                  <a:schemeClr val="tx1"/>
                </a:solidFill>
                <a:latin typeface="Simplified Arabic" pitchFamily="18" charset="-78"/>
                <a:cs typeface="Simplified Arabic" pitchFamily="18" charset="-78"/>
              </a:rPr>
              <a:t>•	التعرف على الموضوع المشترك فــي الرســائل.</a:t>
            </a:r>
          </a:p>
          <a:p>
            <a:pPr algn="just"/>
            <a:r>
              <a:rPr lang="ar-IQ" sz="2800" dirty="0">
                <a:solidFill>
                  <a:schemeClr val="tx1"/>
                </a:solidFill>
                <a:latin typeface="Simplified Arabic" pitchFamily="18" charset="-78"/>
                <a:cs typeface="Simplified Arabic" pitchFamily="18" charset="-78"/>
              </a:rPr>
              <a:t>•	ايقـــــــــــــــاف استرســـــــــــــــــال المسـترشـد.</a:t>
            </a:r>
          </a:p>
          <a:p>
            <a:pPr algn="just"/>
            <a:r>
              <a:rPr lang="ar-IQ" sz="2800" dirty="0">
                <a:solidFill>
                  <a:schemeClr val="tx1"/>
                </a:solidFill>
                <a:latin typeface="Simplified Arabic" pitchFamily="18" charset="-78"/>
                <a:cs typeface="Simplified Arabic" pitchFamily="18" charset="-78"/>
              </a:rPr>
              <a:t>•	تهدئة الجلسة واعطـــاء فرصة لألتقــاط الانفاس.</a:t>
            </a:r>
          </a:p>
          <a:p>
            <a:pPr algn="just"/>
            <a:r>
              <a:rPr lang="ar-IQ" sz="2800" dirty="0">
                <a:solidFill>
                  <a:schemeClr val="tx1"/>
                </a:solidFill>
                <a:latin typeface="Simplified Arabic" pitchFamily="18" charset="-78"/>
                <a:cs typeface="Simplified Arabic" pitchFamily="18" charset="-78"/>
              </a:rPr>
              <a:t>•	مراجعة التقدم الذي تم احرازه في جلسة او اكثر.</a:t>
            </a:r>
          </a:p>
          <a:p>
            <a:pPr algn="just"/>
            <a:r>
              <a:rPr lang="ar-IQ" sz="2800" dirty="0">
                <a:solidFill>
                  <a:schemeClr val="tx1"/>
                </a:solidFill>
                <a:latin typeface="Simplified Arabic" pitchFamily="18" charset="-78"/>
                <a:cs typeface="Simplified Arabic" pitchFamily="18" charset="-78"/>
              </a:rPr>
              <a:t>•	وسـيلة لأنـهـــــــاء الجلســـــــــات وافتتـــاحـــهـا.</a:t>
            </a:r>
          </a:p>
          <a:p>
            <a:pPr algn="just"/>
            <a:endParaRPr lang="ar-IQ" sz="2800" b="1" dirty="0">
              <a:solidFill>
                <a:schemeClr val="tx1"/>
              </a:solidFill>
              <a:latin typeface="Simplified Arabic" pitchFamily="18" charset="-78"/>
              <a:cs typeface="Simplified Arabic" pitchFamily="18" charset="-78"/>
            </a:endParaRPr>
          </a:p>
        </p:txBody>
      </p:sp>
    </p:spTree>
    <p:extLst>
      <p:ext uri="{BB962C8B-B14F-4D97-AF65-F5344CB8AC3E}">
        <p14:creationId xmlns:p14="http://schemas.microsoft.com/office/powerpoint/2010/main" val="2887653651"/>
      </p:ext>
    </p:extLst>
  </p:cSld>
  <p:clrMapOvr>
    <a:masterClrMapping/>
  </p:clrMapOvr>
  <mc:AlternateContent xmlns:mc="http://schemas.openxmlformats.org/markup-compatibility/2006" xmlns:p14="http://schemas.microsoft.com/office/powerpoint/2010/main">
    <mc:Choice Requires="p14">
      <p:transition spd="slow" p14:dur="4750">
        <p:blinds dir="vert"/>
      </p:transition>
    </mc:Choice>
    <mc:Fallback xmlns="">
      <p:transition spd="slow">
        <p:blinds dir="vert"/>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وان فرعي 2"/>
          <p:cNvSpPr>
            <a:spLocks noGrp="1"/>
          </p:cNvSpPr>
          <p:nvPr>
            <p:ph type="subTitle" idx="1"/>
          </p:nvPr>
        </p:nvSpPr>
        <p:spPr>
          <a:xfrm>
            <a:off x="323528" y="404664"/>
            <a:ext cx="8496944" cy="6120680"/>
          </a:xfrm>
        </p:spPr>
        <p:txBody>
          <a:bodyPr>
            <a:noAutofit/>
          </a:bodyPr>
          <a:lstStyle/>
          <a:p>
            <a:pPr algn="just">
              <a:lnSpc>
                <a:spcPct val="115000"/>
              </a:lnSpc>
            </a:pPr>
            <a:r>
              <a:rPr lang="ar-IQ" sz="2400" dirty="0">
                <a:solidFill>
                  <a:schemeClr val="tx1"/>
                </a:solidFill>
                <a:latin typeface="Simplified Arabic" pitchFamily="18" charset="-78"/>
                <a:cs typeface="Simplified Arabic" pitchFamily="18" charset="-78"/>
              </a:rPr>
              <a:t>خطوات التلخيص:</a:t>
            </a:r>
          </a:p>
          <a:p>
            <a:pPr algn="just">
              <a:lnSpc>
                <a:spcPct val="115000"/>
              </a:lnSpc>
            </a:pPr>
            <a:r>
              <a:rPr lang="en-US" sz="2400" dirty="0">
                <a:solidFill>
                  <a:schemeClr val="tx1"/>
                </a:solidFill>
                <a:latin typeface="Simplified Arabic" pitchFamily="18" charset="-78"/>
                <a:cs typeface="Simplified Arabic" pitchFamily="18" charset="-78"/>
              </a:rPr>
              <a:t>o	</a:t>
            </a:r>
            <a:r>
              <a:rPr lang="ar-IQ" sz="2400" dirty="0">
                <a:solidFill>
                  <a:schemeClr val="tx1"/>
                </a:solidFill>
                <a:latin typeface="Simplified Arabic" pitchFamily="18" charset="-78"/>
                <a:cs typeface="Simplified Arabic" pitchFamily="18" charset="-78"/>
              </a:rPr>
              <a:t>استرجاع رسائل المسترشد ومراجعتها من قبل المرشد ضمنياً.</a:t>
            </a:r>
          </a:p>
          <a:p>
            <a:pPr algn="just">
              <a:lnSpc>
                <a:spcPct val="115000"/>
              </a:lnSpc>
            </a:pPr>
            <a:r>
              <a:rPr lang="en-US" sz="2400" dirty="0">
                <a:solidFill>
                  <a:schemeClr val="tx1"/>
                </a:solidFill>
                <a:latin typeface="Simplified Arabic" pitchFamily="18" charset="-78"/>
                <a:cs typeface="Simplified Arabic" pitchFamily="18" charset="-78"/>
              </a:rPr>
              <a:t>o	</a:t>
            </a:r>
            <a:r>
              <a:rPr lang="ar-IQ" sz="2400" dirty="0">
                <a:solidFill>
                  <a:schemeClr val="tx1"/>
                </a:solidFill>
                <a:latin typeface="Simplified Arabic" pitchFamily="18" charset="-78"/>
                <a:cs typeface="Simplified Arabic" pitchFamily="18" charset="-78"/>
              </a:rPr>
              <a:t>التعرف على المواضيع المتكررة في كلام المسترشد.</a:t>
            </a:r>
          </a:p>
          <a:p>
            <a:pPr algn="just">
              <a:lnSpc>
                <a:spcPct val="115000"/>
              </a:lnSpc>
            </a:pPr>
            <a:r>
              <a:rPr lang="en-US" sz="2400" dirty="0">
                <a:solidFill>
                  <a:schemeClr val="tx1"/>
                </a:solidFill>
                <a:latin typeface="Simplified Arabic" pitchFamily="18" charset="-78"/>
                <a:cs typeface="Simplified Arabic" pitchFamily="18" charset="-78"/>
              </a:rPr>
              <a:t>o	</a:t>
            </a:r>
            <a:r>
              <a:rPr lang="ar-IQ" sz="2400" dirty="0">
                <a:solidFill>
                  <a:schemeClr val="tx1"/>
                </a:solidFill>
                <a:latin typeface="Simplified Arabic" pitchFamily="18" charset="-78"/>
                <a:cs typeface="Simplified Arabic" pitchFamily="18" charset="-78"/>
              </a:rPr>
              <a:t>اختيار عبارة لبداية التلخيص من قبل المرشد مع مراعات استخدام الضمير (أنت) او اداة النداء (يا).</a:t>
            </a:r>
          </a:p>
          <a:p>
            <a:pPr algn="just">
              <a:lnSpc>
                <a:spcPct val="115000"/>
              </a:lnSpc>
            </a:pPr>
            <a:r>
              <a:rPr lang="en-US" sz="2400" dirty="0">
                <a:solidFill>
                  <a:schemeClr val="tx1"/>
                </a:solidFill>
                <a:latin typeface="Simplified Arabic" pitchFamily="18" charset="-78"/>
                <a:cs typeface="Simplified Arabic" pitchFamily="18" charset="-78"/>
              </a:rPr>
              <a:t>o	</a:t>
            </a:r>
            <a:r>
              <a:rPr lang="ar-IQ" sz="2400" dirty="0">
                <a:solidFill>
                  <a:schemeClr val="tx1"/>
                </a:solidFill>
                <a:latin typeface="Simplified Arabic" pitchFamily="18" charset="-78"/>
                <a:cs typeface="Simplified Arabic" pitchFamily="18" charset="-78"/>
              </a:rPr>
              <a:t>أختيار الكلمات المناسبة التي تستخدم في التلخيص.</a:t>
            </a:r>
          </a:p>
          <a:p>
            <a:pPr algn="just">
              <a:lnSpc>
                <a:spcPct val="115000"/>
              </a:lnSpc>
            </a:pPr>
            <a:r>
              <a:rPr lang="en-US" sz="2400" dirty="0">
                <a:solidFill>
                  <a:schemeClr val="tx1"/>
                </a:solidFill>
                <a:latin typeface="Simplified Arabic" pitchFamily="18" charset="-78"/>
                <a:cs typeface="Simplified Arabic" pitchFamily="18" charset="-78"/>
              </a:rPr>
              <a:t>o	</a:t>
            </a:r>
            <a:r>
              <a:rPr lang="ar-IQ" sz="2400" dirty="0">
                <a:solidFill>
                  <a:schemeClr val="tx1"/>
                </a:solidFill>
                <a:latin typeface="Simplified Arabic" pitchFamily="18" charset="-78"/>
                <a:cs typeface="Simplified Arabic" pitchFamily="18" charset="-78"/>
              </a:rPr>
              <a:t>تقديم استجابة التلخيص من خلال الاصغاء للمسترشد والتعرف على مدى فاعليتها من خلال ملاحظة موافقته أو عدمها لما تم قوله.</a:t>
            </a:r>
          </a:p>
          <a:p>
            <a:pPr algn="just">
              <a:lnSpc>
                <a:spcPct val="115000"/>
              </a:lnSpc>
            </a:pPr>
            <a:endParaRPr lang="ar-IQ" sz="2400" b="1" dirty="0">
              <a:solidFill>
                <a:schemeClr val="tx1"/>
              </a:solidFill>
              <a:latin typeface="Simplified Arabic" pitchFamily="18" charset="-78"/>
              <a:cs typeface="Simplified Arabic" pitchFamily="18" charset="-78"/>
            </a:endParaRPr>
          </a:p>
        </p:txBody>
      </p:sp>
    </p:spTree>
    <p:extLst>
      <p:ext uri="{BB962C8B-B14F-4D97-AF65-F5344CB8AC3E}">
        <p14:creationId xmlns:p14="http://schemas.microsoft.com/office/powerpoint/2010/main" val="212735525"/>
      </p:ext>
    </p:extLst>
  </p:cSld>
  <p:clrMapOvr>
    <a:masterClrMapping/>
  </p:clrMapOvr>
  <mc:AlternateContent xmlns:mc="http://schemas.openxmlformats.org/markup-compatibility/2006" xmlns:p14="http://schemas.microsoft.com/office/powerpoint/2010/main">
    <mc:Choice Requires="p14">
      <p:transition spd="slow" p14:dur="4500">
        <p14:shred/>
      </p:transition>
    </mc:Choice>
    <mc:Fallback xmlns="">
      <p:transition spd="slow">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وان فرعي 2"/>
          <p:cNvSpPr>
            <a:spLocks noGrp="1"/>
          </p:cNvSpPr>
          <p:nvPr>
            <p:ph type="subTitle" idx="1"/>
          </p:nvPr>
        </p:nvSpPr>
        <p:spPr>
          <a:xfrm>
            <a:off x="323528" y="404664"/>
            <a:ext cx="8496944" cy="6120680"/>
          </a:xfrm>
        </p:spPr>
        <p:txBody>
          <a:bodyPr>
            <a:normAutofit/>
          </a:bodyPr>
          <a:lstStyle/>
          <a:p>
            <a:pPr algn="just">
              <a:lnSpc>
                <a:spcPct val="115000"/>
              </a:lnSpc>
            </a:pPr>
            <a:endParaRPr lang="ar-IQ" sz="4800" b="1" dirty="0" smtClean="0">
              <a:solidFill>
                <a:srgbClr val="FFFF00"/>
              </a:solidFill>
              <a:latin typeface="Simplified Arabic" pitchFamily="18" charset="-78"/>
              <a:cs typeface="PT Bold Heading" pitchFamily="2" charset="-78"/>
            </a:endParaRPr>
          </a:p>
          <a:p>
            <a:pPr algn="just">
              <a:lnSpc>
                <a:spcPct val="115000"/>
              </a:lnSpc>
            </a:pPr>
            <a:endParaRPr lang="ar-IQ" sz="4800" b="1" dirty="0">
              <a:solidFill>
                <a:srgbClr val="FFFF00"/>
              </a:solidFill>
              <a:latin typeface="Simplified Arabic" pitchFamily="18" charset="-78"/>
              <a:cs typeface="PT Bold Heading" pitchFamily="2" charset="-78"/>
            </a:endParaRPr>
          </a:p>
          <a:p>
            <a:pPr algn="ctr">
              <a:lnSpc>
                <a:spcPct val="115000"/>
              </a:lnSpc>
            </a:pPr>
            <a:r>
              <a:rPr lang="ar-IQ" sz="4800" b="1" dirty="0" smtClean="0">
                <a:solidFill>
                  <a:srgbClr val="FF0000"/>
                </a:solidFill>
                <a:latin typeface="Simplified Arabic" pitchFamily="18" charset="-78"/>
                <a:cs typeface="PT Bold Heading" pitchFamily="2" charset="-78"/>
              </a:rPr>
              <a:t>شكراً لحسن إستماعكُم وإصغائكم </a:t>
            </a:r>
          </a:p>
          <a:p>
            <a:pPr algn="just">
              <a:lnSpc>
                <a:spcPct val="115000"/>
              </a:lnSpc>
            </a:pPr>
            <a:endParaRPr lang="ar-IQ" sz="4800" b="1" dirty="0">
              <a:solidFill>
                <a:srgbClr val="FFFF00"/>
              </a:solidFill>
              <a:latin typeface="Simplified Arabic" pitchFamily="18" charset="-78"/>
              <a:cs typeface="PT Bold Heading" pitchFamily="2" charset="-78"/>
            </a:endParaRPr>
          </a:p>
        </p:txBody>
      </p:sp>
    </p:spTree>
    <p:extLst>
      <p:ext uri="{BB962C8B-B14F-4D97-AF65-F5344CB8AC3E}">
        <p14:creationId xmlns:p14="http://schemas.microsoft.com/office/powerpoint/2010/main" val="2933730481"/>
      </p:ext>
    </p:extLst>
  </p:cSld>
  <p:clrMapOvr>
    <a:masterClrMapping/>
  </p:clrMapOvr>
  <mc:AlternateContent xmlns:mc="http://schemas.openxmlformats.org/markup-compatibility/2006" xmlns:p14="http://schemas.microsoft.com/office/powerpoint/2010/main">
    <mc:Choice Requires="p14">
      <p:transition spd="slow" p14:dur="4000">
        <p14:vortex/>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6" presetClass="entr" presetSubtype="0" fill="hold" grpId="0" nodeType="clickEffect">
                                  <p:stCondLst>
                                    <p:cond delay="0"/>
                                  </p:stCondLst>
                                  <p:iterate type="lt">
                                    <p:tmPct val="10000"/>
                                  </p:iterate>
                                  <p:childTnLst>
                                    <p:set>
                                      <p:cBhvr>
                                        <p:cTn id="6" dur="1" fill="hold">
                                          <p:stCondLst>
                                            <p:cond delay="0"/>
                                          </p:stCondLst>
                                        </p:cTn>
                                        <p:tgtEl>
                                          <p:spTgt spid="3">
                                            <p:txEl>
                                              <p:pRg st="2" end="2"/>
                                            </p:txEl>
                                          </p:spTgt>
                                        </p:tgtEl>
                                        <p:attrNameLst>
                                          <p:attrName>style.visibility</p:attrName>
                                        </p:attrNameLst>
                                      </p:cBhvr>
                                      <p:to>
                                        <p:strVal val="visible"/>
                                      </p:to>
                                    </p:set>
                                    <p:anim by="(-#ppt_w*2)" calcmode="lin" valueType="num">
                                      <p:cBhvr rctx="PPT">
                                        <p:cTn id="7" dur="1500" autoRev="1" fill="hold">
                                          <p:stCondLst>
                                            <p:cond delay="0"/>
                                          </p:stCondLst>
                                        </p:cTn>
                                        <p:tgtEl>
                                          <p:spTgt spid="3">
                                            <p:txEl>
                                              <p:pRg st="2" end="2"/>
                                            </p:txEl>
                                          </p:spTgt>
                                        </p:tgtEl>
                                        <p:attrNameLst>
                                          <p:attrName>ppt_w</p:attrName>
                                        </p:attrNameLst>
                                      </p:cBhvr>
                                    </p:anim>
                                    <p:anim by="(#ppt_w*0.50)" calcmode="lin" valueType="num">
                                      <p:cBhvr>
                                        <p:cTn id="8" dur="1500" decel="50000" autoRev="1" fill="hold">
                                          <p:stCondLst>
                                            <p:cond delay="0"/>
                                          </p:stCondLst>
                                        </p:cTn>
                                        <p:tgtEl>
                                          <p:spTgt spid="3">
                                            <p:txEl>
                                              <p:pRg st="2" end="2"/>
                                            </p:txEl>
                                          </p:spTgt>
                                        </p:tgtEl>
                                        <p:attrNameLst>
                                          <p:attrName>ppt_x</p:attrName>
                                        </p:attrNameLst>
                                      </p:cBhvr>
                                    </p:anim>
                                    <p:anim from="(-#ppt_h/2)" to="(#ppt_y)" calcmode="lin" valueType="num">
                                      <p:cBhvr>
                                        <p:cTn id="9" dur="3000" fill="hold">
                                          <p:stCondLst>
                                            <p:cond delay="0"/>
                                          </p:stCondLst>
                                        </p:cTn>
                                        <p:tgtEl>
                                          <p:spTgt spid="3">
                                            <p:txEl>
                                              <p:pRg st="2" end="2"/>
                                            </p:txEl>
                                          </p:spTgt>
                                        </p:tgtEl>
                                        <p:attrNameLst>
                                          <p:attrName>ppt_y</p:attrName>
                                        </p:attrNameLst>
                                      </p:cBhvr>
                                    </p:anim>
                                    <p:animRot by="21600000">
                                      <p:cBhvr>
                                        <p:cTn id="10" dur="3000" fill="hold">
                                          <p:stCondLst>
                                            <p:cond delay="0"/>
                                          </p:stCondLst>
                                        </p:cTn>
                                        <p:tgtEl>
                                          <p:spTgt spid="3">
                                            <p:txEl>
                                              <p:pRg st="2" end="2"/>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وان فرعي 2"/>
          <p:cNvSpPr>
            <a:spLocks noGrp="1"/>
          </p:cNvSpPr>
          <p:nvPr>
            <p:ph type="subTitle" idx="1"/>
          </p:nvPr>
        </p:nvSpPr>
        <p:spPr>
          <a:xfrm>
            <a:off x="323528" y="404664"/>
            <a:ext cx="8496944" cy="6120680"/>
          </a:xfrm>
        </p:spPr>
        <p:txBody>
          <a:bodyPr>
            <a:normAutofit lnSpcReduction="10000"/>
          </a:bodyPr>
          <a:lstStyle/>
          <a:p>
            <a:pPr algn="just">
              <a:tabLst>
                <a:tab pos="441325" algn="l"/>
              </a:tabLst>
            </a:pPr>
            <a:r>
              <a:rPr lang="ar-IQ" sz="2800" dirty="0">
                <a:solidFill>
                  <a:schemeClr val="tx1"/>
                </a:solidFill>
                <a:latin typeface="Simplified Arabic" pitchFamily="18" charset="-78"/>
                <a:cs typeface="Simplified Arabic" pitchFamily="18" charset="-78"/>
              </a:rPr>
              <a:t>مهارة الاصغاء ( (</a:t>
            </a:r>
            <a:r>
              <a:rPr lang="en-US" sz="2800" dirty="0">
                <a:solidFill>
                  <a:schemeClr val="tx1"/>
                </a:solidFill>
                <a:latin typeface="Simplified Arabic" pitchFamily="18" charset="-78"/>
                <a:cs typeface="Simplified Arabic" pitchFamily="18" charset="-78"/>
              </a:rPr>
              <a:t>listening</a:t>
            </a:r>
          </a:p>
          <a:p>
            <a:pPr algn="just">
              <a:tabLst>
                <a:tab pos="441325" algn="l"/>
              </a:tabLst>
            </a:pPr>
            <a:r>
              <a:rPr lang="ar-IQ" sz="2800" dirty="0">
                <a:solidFill>
                  <a:schemeClr val="tx1"/>
                </a:solidFill>
                <a:latin typeface="Simplified Arabic" pitchFamily="18" charset="-78"/>
                <a:cs typeface="Simplified Arabic" pitchFamily="18" charset="-78"/>
              </a:rPr>
              <a:t>يقصد الإصغاء قيام المرشد النفسي بالاستماع الفعـال وباهتمـام عندما يتحدث المسترشد وذلك يعكس مدى اهتمام المرشد النفسي لما يقوله المسترشـد ويفعلـه فيشـعر المسترشد بالارتياح والإقبال الإيجابي على مواصلة الجلسات الإرشادية، وهذا يساعده على الانفتاح علـى نفسه والإدلاء بالمعلومات دون تحفظ.</a:t>
            </a:r>
          </a:p>
          <a:p>
            <a:pPr algn="just">
              <a:tabLst>
                <a:tab pos="441325" algn="l"/>
              </a:tabLst>
            </a:pPr>
            <a:r>
              <a:rPr lang="ar-IQ" sz="2800" dirty="0">
                <a:solidFill>
                  <a:schemeClr val="tx1"/>
                </a:solidFill>
                <a:latin typeface="Simplified Arabic" pitchFamily="18" charset="-78"/>
                <a:cs typeface="Simplified Arabic" pitchFamily="18" charset="-78"/>
              </a:rPr>
              <a:t>والاصغاء يتمثل بسلوكـ حضاري وانساني يؤكد على احترامكـ للغير ويبعد عنك صفة التعصب لفكرتك حيث ان اصغائك للآخرين بفاعلية وطرح الأسئلة الاستيضاحية يجعلك تبدو راغباً في الأستماع لأفكار محدثك وان الاصغاء لايعني الأستماع لأن الاستماع جانب عضوي فقط متمثلة في الموجات الصوتية وترجمتها فلا بد أن يلي ذلك تفسير لحديث المتكلم وتقييمه وتحديد موقفنا من الأستجابه له أو رفضه وفق رؤية موضوعية, يتمثل الأصغاء بأنه يحتاج الى مهارات كثيرة وأنه عمليه معقدة تحتاج الى تدريب وتمارين للأنصات منها:</a:t>
            </a:r>
          </a:p>
          <a:p>
            <a:pPr algn="just">
              <a:tabLst>
                <a:tab pos="441325" algn="l"/>
              </a:tabLst>
            </a:pPr>
            <a:endParaRPr lang="ar-IQ" sz="2800" b="1" dirty="0">
              <a:solidFill>
                <a:schemeClr val="tx1"/>
              </a:solidFill>
              <a:latin typeface="Simplified Arabic" pitchFamily="18" charset="-78"/>
              <a:cs typeface="Simplified Arabic" pitchFamily="18" charset="-78"/>
            </a:endParaRPr>
          </a:p>
        </p:txBody>
      </p:sp>
    </p:spTree>
    <p:extLst>
      <p:ext uri="{BB962C8B-B14F-4D97-AF65-F5344CB8AC3E}">
        <p14:creationId xmlns:p14="http://schemas.microsoft.com/office/powerpoint/2010/main" val="1333013402"/>
      </p:ext>
    </p:extLst>
  </p:cSld>
  <p:clrMapOvr>
    <a:masterClrMapping/>
  </p:clrMapOvr>
  <mc:AlternateContent xmlns:mc="http://schemas.openxmlformats.org/markup-compatibility/2006" xmlns:p14="http://schemas.microsoft.com/office/powerpoint/2010/main">
    <mc:Choice Requires="p14">
      <p:transition spd="slow" p14:dur="4000">
        <p14:switch dir="l"/>
      </p:transition>
    </mc:Choice>
    <mc:Fallback xmlns="">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وان فرعي 2"/>
          <p:cNvSpPr>
            <a:spLocks noGrp="1"/>
          </p:cNvSpPr>
          <p:nvPr>
            <p:ph type="subTitle" idx="1"/>
          </p:nvPr>
        </p:nvSpPr>
        <p:spPr>
          <a:xfrm>
            <a:off x="323528" y="404664"/>
            <a:ext cx="8496944" cy="6120680"/>
          </a:xfrm>
        </p:spPr>
        <p:txBody>
          <a:bodyPr>
            <a:normAutofit/>
          </a:bodyPr>
          <a:lstStyle/>
          <a:p>
            <a:pPr algn="just">
              <a:lnSpc>
                <a:spcPct val="115000"/>
              </a:lnSpc>
              <a:spcAft>
                <a:spcPts val="1000"/>
              </a:spcAft>
              <a:tabLst>
                <a:tab pos="365125" algn="l"/>
              </a:tabLst>
            </a:pPr>
            <a:r>
              <a:rPr lang="ar-IQ" sz="2800" dirty="0">
                <a:solidFill>
                  <a:schemeClr val="tx1"/>
                </a:solidFill>
                <a:latin typeface="Simplified Arabic" pitchFamily="18" charset="-78"/>
                <a:cs typeface="Simplified Arabic" pitchFamily="18" charset="-78"/>
              </a:rPr>
              <a:t>-	وجود اشارات تعبــــر لفظيـــــاً عـــن الاســـــتماع المركز.</a:t>
            </a:r>
          </a:p>
          <a:p>
            <a:pPr algn="just">
              <a:lnSpc>
                <a:spcPct val="115000"/>
              </a:lnSpc>
              <a:spcAft>
                <a:spcPts val="1000"/>
              </a:spcAft>
              <a:tabLst>
                <a:tab pos="365125" algn="l"/>
              </a:tabLst>
            </a:pPr>
            <a:r>
              <a:rPr lang="ar-IQ" sz="2800" dirty="0">
                <a:solidFill>
                  <a:schemeClr val="tx1"/>
                </a:solidFill>
                <a:latin typeface="Simplified Arabic" pitchFamily="18" charset="-78"/>
                <a:cs typeface="Simplified Arabic" pitchFamily="18" charset="-78"/>
              </a:rPr>
              <a:t>-	وجود اشارات تعبر بشكل غير لفظي عن الاستماع المركز.</a:t>
            </a:r>
          </a:p>
          <a:p>
            <a:pPr algn="just">
              <a:lnSpc>
                <a:spcPct val="115000"/>
              </a:lnSpc>
              <a:spcAft>
                <a:spcPts val="1000"/>
              </a:spcAft>
              <a:tabLst>
                <a:tab pos="365125" algn="l"/>
              </a:tabLst>
            </a:pPr>
            <a:r>
              <a:rPr lang="ar-IQ" sz="2800" dirty="0">
                <a:solidFill>
                  <a:schemeClr val="tx1"/>
                </a:solidFill>
                <a:latin typeface="Simplified Arabic" pitchFamily="18" charset="-78"/>
                <a:cs typeface="Simplified Arabic" pitchFamily="18" charset="-78"/>
              </a:rPr>
              <a:t>-	وجود وضعيات للجلوس مختلفة تظهر بوضوح الأنصات بإنتباه عبر الأهتمام بالإيماءات والإيحاءات ووضعية الجلوس للمسترشدين دون إصدار أحكام للحصول على فهم شامل حول مشكلته.</a:t>
            </a:r>
          </a:p>
          <a:p>
            <a:pPr algn="just">
              <a:lnSpc>
                <a:spcPct val="115000"/>
              </a:lnSpc>
              <a:spcAft>
                <a:spcPts val="1000"/>
              </a:spcAft>
              <a:tabLst>
                <a:tab pos="365125" algn="l"/>
              </a:tabLst>
            </a:pPr>
            <a:endParaRPr lang="ar-IQ" sz="2800" dirty="0">
              <a:solidFill>
                <a:schemeClr val="tx1"/>
              </a:solidFill>
              <a:latin typeface="Simplified Arabic" pitchFamily="18" charset="-78"/>
              <a:cs typeface="Simplified Arabic" pitchFamily="18" charset="-78"/>
            </a:endParaRPr>
          </a:p>
          <a:p>
            <a:pPr algn="just">
              <a:lnSpc>
                <a:spcPct val="115000"/>
              </a:lnSpc>
              <a:spcAft>
                <a:spcPts val="1000"/>
              </a:spcAft>
              <a:tabLst>
                <a:tab pos="365125" algn="l"/>
              </a:tabLst>
            </a:pPr>
            <a:r>
              <a:rPr lang="ar-IQ" sz="2800" dirty="0">
                <a:solidFill>
                  <a:schemeClr val="tx1"/>
                </a:solidFill>
                <a:latin typeface="Simplified Arabic" pitchFamily="18" charset="-78"/>
                <a:cs typeface="Simplified Arabic" pitchFamily="18" charset="-78"/>
              </a:rPr>
              <a:t>وإن الجلسة الإرشادية هي فرصة المسترشد ليعبر عمّا بداخله ويسلك بحرية فعلى المرشد حسن الاصغاء ودقة الملاحظة وتركيز الانتباه لكل قول أو فعل كي يدرك المرشد الجوانب المختلفة للمشكلة. </a:t>
            </a:r>
          </a:p>
          <a:p>
            <a:pPr algn="just">
              <a:lnSpc>
                <a:spcPct val="115000"/>
              </a:lnSpc>
              <a:spcAft>
                <a:spcPts val="1000"/>
              </a:spcAft>
              <a:tabLst>
                <a:tab pos="365125" algn="l"/>
              </a:tabLst>
            </a:pPr>
            <a:endParaRPr lang="ar-IQ" sz="2800" b="1" dirty="0">
              <a:solidFill>
                <a:schemeClr val="tx1"/>
              </a:solidFill>
              <a:latin typeface="Simplified Arabic" pitchFamily="18" charset="-78"/>
              <a:cs typeface="Simplified Arabic" pitchFamily="18" charset="-78"/>
            </a:endParaRPr>
          </a:p>
        </p:txBody>
      </p:sp>
    </p:spTree>
    <p:extLst>
      <p:ext uri="{BB962C8B-B14F-4D97-AF65-F5344CB8AC3E}">
        <p14:creationId xmlns:p14="http://schemas.microsoft.com/office/powerpoint/2010/main" val="2371922606"/>
      </p:ext>
    </p:extLst>
  </p:cSld>
  <p:clrMapOvr>
    <a:masterClrMapping/>
  </p:clrMapOvr>
  <mc:AlternateContent xmlns:mc="http://schemas.openxmlformats.org/markup-compatibility/2006" xmlns:p14="http://schemas.microsoft.com/office/powerpoint/2010/main">
    <mc:Choice Requires="p14">
      <p:transition spd="slow" p14:dur="4250">
        <p14:flip dir="l"/>
      </p:transition>
    </mc:Choice>
    <mc:Fallback xmlns="">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وان فرعي 2"/>
          <p:cNvSpPr>
            <a:spLocks noGrp="1"/>
          </p:cNvSpPr>
          <p:nvPr>
            <p:ph type="subTitle" idx="1"/>
          </p:nvPr>
        </p:nvSpPr>
        <p:spPr>
          <a:xfrm>
            <a:off x="323528" y="404664"/>
            <a:ext cx="8496944" cy="6120680"/>
          </a:xfrm>
        </p:spPr>
        <p:txBody>
          <a:bodyPr>
            <a:normAutofit/>
          </a:bodyPr>
          <a:lstStyle/>
          <a:p>
            <a:pPr algn="just">
              <a:lnSpc>
                <a:spcPct val="115000"/>
              </a:lnSpc>
              <a:tabLst>
                <a:tab pos="365125" algn="l"/>
              </a:tabLst>
            </a:pPr>
            <a:r>
              <a:rPr lang="ar-IQ" sz="2400" dirty="0">
                <a:solidFill>
                  <a:schemeClr val="tx1"/>
                </a:solidFill>
                <a:latin typeface="Simplified Arabic" pitchFamily="18" charset="-78"/>
                <a:cs typeface="Simplified Arabic" pitchFamily="18" charset="-78"/>
              </a:rPr>
              <a:t>مكونات عملية الاصغاء</a:t>
            </a:r>
          </a:p>
          <a:p>
            <a:pPr algn="just">
              <a:lnSpc>
                <a:spcPct val="115000"/>
              </a:lnSpc>
              <a:tabLst>
                <a:tab pos="365125" algn="l"/>
              </a:tabLst>
            </a:pPr>
            <a:r>
              <a:rPr lang="ar-IQ" sz="2400" dirty="0">
                <a:solidFill>
                  <a:schemeClr val="tx1"/>
                </a:solidFill>
                <a:latin typeface="Simplified Arabic" pitchFamily="18" charset="-78"/>
                <a:cs typeface="Simplified Arabic" pitchFamily="18" charset="-78"/>
              </a:rPr>
              <a:t>قبل الحديث عن مهارات الاصغاء سنلقي الضوء على عملية الاصغاء من مكوناتها والقنوات الحسية التي يستخدمها المرشد في عملية الاصغاء الفعال, فعملية الاصغاء الفعال لرسائل المرشد (اللفظية . وغير اللفظية) تتكون من ثلاث عمليات رئيسية هي:</a:t>
            </a:r>
          </a:p>
          <a:p>
            <a:pPr algn="just">
              <a:lnSpc>
                <a:spcPct val="115000"/>
              </a:lnSpc>
              <a:tabLst>
                <a:tab pos="365125" algn="l"/>
              </a:tabLst>
            </a:pPr>
            <a:r>
              <a:rPr lang="ar-IQ" sz="2400" dirty="0">
                <a:solidFill>
                  <a:schemeClr val="tx1"/>
                </a:solidFill>
                <a:latin typeface="Simplified Arabic" pitchFamily="18" charset="-78"/>
                <a:cs typeface="Simplified Arabic" pitchFamily="18" charset="-78"/>
              </a:rPr>
              <a:t>1- استقبال الرسالة:</a:t>
            </a:r>
          </a:p>
          <a:p>
            <a:pPr algn="just">
              <a:lnSpc>
                <a:spcPct val="115000"/>
              </a:lnSpc>
              <a:tabLst>
                <a:tab pos="365125" algn="l"/>
              </a:tabLst>
            </a:pPr>
            <a:r>
              <a:rPr lang="ar-IQ" sz="2400" dirty="0">
                <a:solidFill>
                  <a:schemeClr val="tx1"/>
                </a:solidFill>
                <a:latin typeface="Simplified Arabic" pitchFamily="18" charset="-78"/>
                <a:cs typeface="Simplified Arabic" pitchFamily="18" charset="-78"/>
              </a:rPr>
              <a:t>وهية عملية غير ظاهرة تتضمن الانتباه السمعي والبصري الدقيق لما يقول المسترشد (الاصغاء).</a:t>
            </a:r>
          </a:p>
          <a:p>
            <a:pPr algn="just">
              <a:lnSpc>
                <a:spcPct val="115000"/>
              </a:lnSpc>
              <a:tabLst>
                <a:tab pos="365125" algn="l"/>
              </a:tabLst>
            </a:pPr>
            <a:r>
              <a:rPr lang="ar-IQ" sz="2400" dirty="0">
                <a:solidFill>
                  <a:schemeClr val="tx1"/>
                </a:solidFill>
                <a:latin typeface="Simplified Arabic" pitchFamily="18" charset="-78"/>
                <a:cs typeface="Simplified Arabic" pitchFamily="18" charset="-78"/>
              </a:rPr>
              <a:t>- معالجة الرسالة:</a:t>
            </a:r>
          </a:p>
          <a:p>
            <a:pPr algn="just">
              <a:lnSpc>
                <a:spcPct val="115000"/>
              </a:lnSpc>
              <a:tabLst>
                <a:tab pos="365125" algn="l"/>
              </a:tabLst>
            </a:pPr>
            <a:r>
              <a:rPr lang="ar-IQ" sz="2400" dirty="0">
                <a:solidFill>
                  <a:schemeClr val="tx1"/>
                </a:solidFill>
                <a:latin typeface="Simplified Arabic" pitchFamily="18" charset="-78"/>
                <a:cs typeface="Simplified Arabic" pitchFamily="18" charset="-78"/>
              </a:rPr>
              <a:t>وهي عملية غير ظاهرة ايضاً تحدث في ذهن المرشد تتضمن التفكير وحديث الذات وتحليل الرسائل اللفظية للمسترشد.</a:t>
            </a:r>
          </a:p>
          <a:p>
            <a:pPr algn="just">
              <a:lnSpc>
                <a:spcPct val="115000"/>
              </a:lnSpc>
              <a:tabLst>
                <a:tab pos="365125" algn="l"/>
              </a:tabLst>
            </a:pPr>
            <a:endParaRPr lang="ar-IQ" sz="2400" b="1" dirty="0">
              <a:solidFill>
                <a:schemeClr val="tx1"/>
              </a:solidFill>
              <a:latin typeface="Simplified Arabic" pitchFamily="18" charset="-78"/>
              <a:cs typeface="Simplified Arabic" pitchFamily="18" charset="-78"/>
            </a:endParaRPr>
          </a:p>
        </p:txBody>
      </p:sp>
    </p:spTree>
    <p:extLst>
      <p:ext uri="{BB962C8B-B14F-4D97-AF65-F5344CB8AC3E}">
        <p14:creationId xmlns:p14="http://schemas.microsoft.com/office/powerpoint/2010/main" val="1758890651"/>
      </p:ext>
    </p:extLst>
  </p:cSld>
  <p:clrMapOvr>
    <a:masterClrMapping/>
  </p:clrMapOvr>
  <mc:AlternateContent xmlns:mc="http://schemas.openxmlformats.org/markup-compatibility/2006" xmlns:p14="http://schemas.microsoft.com/office/powerpoint/2010/main">
    <mc:Choice Requires="p14">
      <p:transition spd="slow" p14:dur="4500">
        <p14:gallery dir="r"/>
      </p:transition>
    </mc:Choice>
    <mc:Fallback xmlns="">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وان فرعي 2"/>
          <p:cNvSpPr>
            <a:spLocks noGrp="1"/>
          </p:cNvSpPr>
          <p:nvPr>
            <p:ph type="subTitle" idx="1"/>
          </p:nvPr>
        </p:nvSpPr>
        <p:spPr>
          <a:xfrm>
            <a:off x="323528" y="404664"/>
            <a:ext cx="8496944" cy="6120680"/>
          </a:xfrm>
        </p:spPr>
        <p:txBody>
          <a:bodyPr>
            <a:normAutofit/>
          </a:bodyPr>
          <a:lstStyle/>
          <a:p>
            <a:pPr algn="just">
              <a:tabLst>
                <a:tab pos="365125" algn="l"/>
              </a:tabLst>
            </a:pPr>
            <a:r>
              <a:rPr lang="ar-IQ" sz="2800" dirty="0" smtClean="0">
                <a:solidFill>
                  <a:schemeClr val="tx1"/>
                </a:solidFill>
                <a:latin typeface="Simplified Arabic" pitchFamily="18" charset="-78"/>
                <a:cs typeface="Simplified Arabic" pitchFamily="18" charset="-78"/>
              </a:rPr>
              <a:t>3- </a:t>
            </a:r>
            <a:r>
              <a:rPr lang="ar-IQ" sz="2800" dirty="0">
                <a:solidFill>
                  <a:schemeClr val="tx1"/>
                </a:solidFill>
                <a:latin typeface="Simplified Arabic" pitchFamily="18" charset="-78"/>
                <a:cs typeface="Simplified Arabic" pitchFamily="18" charset="-78"/>
              </a:rPr>
              <a:t>ارسال الرسالة:</a:t>
            </a:r>
          </a:p>
          <a:p>
            <a:pPr algn="just">
              <a:tabLst>
                <a:tab pos="365125" algn="l"/>
              </a:tabLst>
            </a:pPr>
            <a:r>
              <a:rPr lang="ar-IQ" sz="2800" dirty="0">
                <a:solidFill>
                  <a:schemeClr val="tx1"/>
                </a:solidFill>
                <a:latin typeface="Simplified Arabic" pitchFamily="18" charset="-78"/>
                <a:cs typeface="Simplified Arabic" pitchFamily="18" charset="-78"/>
              </a:rPr>
              <a:t>وهي عملية ظاهرة وملموسة تتضمن استجابة لفظية او غير لفظية بناءاً على عملية معالجة الرسالة.</a:t>
            </a:r>
          </a:p>
          <a:p>
            <a:pPr algn="just">
              <a:tabLst>
                <a:tab pos="365125" algn="l"/>
              </a:tabLst>
            </a:pPr>
            <a:r>
              <a:rPr lang="ar-IQ" sz="2800" dirty="0">
                <a:solidFill>
                  <a:schemeClr val="tx1"/>
                </a:solidFill>
                <a:latin typeface="Simplified Arabic" pitchFamily="18" charset="-78"/>
                <a:cs typeface="Simplified Arabic" pitchFamily="18" charset="-78"/>
              </a:rPr>
              <a:t>وفي التطبيق الفعلي لمهارات الأصغاء قد يجد المرشد صعوبة أو يخطئ في العملية الثالثة (عملية ارسال الرسالة) او العملية الأولى (استقبال الرسالة) ويترتب على الخطأ والفشل في أستخدام اي من العمليتين مايلي:</a:t>
            </a:r>
          </a:p>
          <a:p>
            <a:pPr algn="just">
              <a:tabLst>
                <a:tab pos="365125" algn="l"/>
              </a:tabLst>
            </a:pPr>
            <a:r>
              <a:rPr lang="ar-IQ" sz="2800" dirty="0">
                <a:solidFill>
                  <a:schemeClr val="tx1"/>
                </a:solidFill>
                <a:latin typeface="Simplified Arabic" pitchFamily="18" charset="-78"/>
                <a:cs typeface="Simplified Arabic" pitchFamily="18" charset="-78"/>
              </a:rPr>
              <a:t>- احباط المسترشد. - المناقشة الخاطئة لمشكلة المسترشد. - اتخاذ قرار خاطئ لنوع الاستراتيجية المستخدمة في العملية الارشادية.</a:t>
            </a:r>
          </a:p>
          <a:p>
            <a:pPr algn="just">
              <a:tabLst>
                <a:tab pos="365125" algn="l"/>
              </a:tabLst>
            </a:pPr>
            <a:r>
              <a:rPr lang="ar-IQ" sz="2800" dirty="0">
                <a:solidFill>
                  <a:schemeClr val="tx1"/>
                </a:solidFill>
                <a:latin typeface="Simplified Arabic" pitchFamily="18" charset="-78"/>
                <a:cs typeface="Simplified Arabic" pitchFamily="18" charset="-78"/>
              </a:rPr>
              <a:t>ويسهل معالجة الاخطاء في ارسال الرسائل اكثر من معالجة الأخطاء في استقبال الرسائل. وهناك قنوات حسية لعملية الاصغاء الفعال ينبغي ان يستخدمها المرشد حتى يشعر المسترشد بأنه يصغي اليه, وان مشكلاته تشاهد من منظوره الخاص. </a:t>
            </a:r>
          </a:p>
          <a:p>
            <a:pPr algn="just">
              <a:tabLst>
                <a:tab pos="365125" algn="l"/>
              </a:tabLst>
            </a:pPr>
            <a:endParaRPr lang="ar-IQ" sz="2800" b="1" dirty="0">
              <a:solidFill>
                <a:schemeClr val="tx1"/>
              </a:solidFill>
              <a:latin typeface="Simplified Arabic" pitchFamily="18" charset="-78"/>
              <a:cs typeface="Simplified Arabic" pitchFamily="18" charset="-78"/>
            </a:endParaRPr>
          </a:p>
        </p:txBody>
      </p:sp>
    </p:spTree>
    <p:extLst>
      <p:ext uri="{BB962C8B-B14F-4D97-AF65-F5344CB8AC3E}">
        <p14:creationId xmlns:p14="http://schemas.microsoft.com/office/powerpoint/2010/main" val="3685982554"/>
      </p:ext>
    </p:extLst>
  </p:cSld>
  <p:clrMapOvr>
    <a:masterClrMapping/>
  </p:clrMapOvr>
  <mc:AlternateContent xmlns:mc="http://schemas.openxmlformats.org/markup-compatibility/2006" xmlns:p14="http://schemas.microsoft.com/office/powerpoint/2010/main">
    <mc:Choice Requires="p14">
      <p:transition spd="slow" p14:dur="4500">
        <p14:prism dir="r"/>
      </p:transition>
    </mc:Choice>
    <mc:Fallback xmlns="">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وان فرعي 2"/>
          <p:cNvSpPr>
            <a:spLocks noGrp="1"/>
          </p:cNvSpPr>
          <p:nvPr>
            <p:ph type="subTitle" idx="1"/>
          </p:nvPr>
        </p:nvSpPr>
        <p:spPr>
          <a:xfrm>
            <a:off x="323528" y="404664"/>
            <a:ext cx="8496944" cy="6120680"/>
          </a:xfrm>
        </p:spPr>
        <p:txBody>
          <a:bodyPr>
            <a:noAutofit/>
          </a:bodyPr>
          <a:lstStyle/>
          <a:p>
            <a:pPr algn="just">
              <a:lnSpc>
                <a:spcPct val="150000"/>
              </a:lnSpc>
              <a:tabLst>
                <a:tab pos="441325" algn="l"/>
              </a:tabLst>
            </a:pPr>
            <a:r>
              <a:rPr lang="ar-IQ" sz="2400" dirty="0">
                <a:solidFill>
                  <a:schemeClr val="tx1"/>
                </a:solidFill>
                <a:latin typeface="Simplified Arabic" pitchFamily="18" charset="-78"/>
                <a:cs typeface="Simplified Arabic" pitchFamily="18" charset="-78"/>
              </a:rPr>
              <a:t>انواع استجابات الاصغاء:</a:t>
            </a:r>
          </a:p>
          <a:p>
            <a:pPr algn="just">
              <a:lnSpc>
                <a:spcPct val="150000"/>
              </a:lnSpc>
              <a:tabLst>
                <a:tab pos="441325" algn="l"/>
              </a:tabLst>
            </a:pPr>
            <a:r>
              <a:rPr lang="ar-IQ" sz="2400" dirty="0">
                <a:solidFill>
                  <a:schemeClr val="tx1"/>
                </a:solidFill>
                <a:latin typeface="Simplified Arabic" pitchFamily="18" charset="-78"/>
                <a:cs typeface="Simplified Arabic" pitchFamily="18" charset="-78"/>
              </a:rPr>
              <a:t>أولاً: الاستيضاح </a:t>
            </a:r>
            <a:r>
              <a:rPr lang="en-US" sz="2400" dirty="0">
                <a:solidFill>
                  <a:schemeClr val="tx1"/>
                </a:solidFill>
                <a:latin typeface="Simplified Arabic" pitchFamily="18" charset="-78"/>
                <a:cs typeface="Simplified Arabic" pitchFamily="18" charset="-78"/>
              </a:rPr>
              <a:t>Clarification</a:t>
            </a:r>
          </a:p>
          <a:p>
            <a:pPr algn="just">
              <a:lnSpc>
                <a:spcPct val="150000"/>
              </a:lnSpc>
              <a:tabLst>
                <a:tab pos="441325" algn="l"/>
              </a:tabLst>
            </a:pPr>
            <a:r>
              <a:rPr lang="ar-IQ" sz="2400" dirty="0">
                <a:solidFill>
                  <a:schemeClr val="tx1"/>
                </a:solidFill>
                <a:latin typeface="Simplified Arabic" pitchFamily="18" charset="-78"/>
                <a:cs typeface="Simplified Arabic" pitchFamily="18" charset="-78"/>
              </a:rPr>
              <a:t>تشير مهارة الاستيضاح الى السؤال الذي يتلو رسالة المسترشد الغامضة وتبدأ بعبارة: هل تقصد بأنه...؟ أو هل تقول بأنه...؟. مع إعادة صياغة جانب من رسالة المسترشد أو كل رسالته. بمعنى اخر يطلب المرشد من المسترشد ان يوضح بعض الكلمات أو العبارات بشكل اكبر وعليه التحقق من مثل هذه الرسائل قبل البدء بالارشاد وبالتالي اعطاء القرارات المتسرعة.</a:t>
            </a:r>
          </a:p>
          <a:p>
            <a:pPr algn="just">
              <a:lnSpc>
                <a:spcPct val="150000"/>
              </a:lnSpc>
              <a:tabLst>
                <a:tab pos="441325" algn="l"/>
              </a:tabLst>
            </a:pPr>
            <a:r>
              <a:rPr lang="ar-IQ" sz="2400" dirty="0">
                <a:solidFill>
                  <a:schemeClr val="tx1"/>
                </a:solidFill>
                <a:latin typeface="Simplified Arabic" pitchFamily="18" charset="-78"/>
                <a:cs typeface="Simplified Arabic" pitchFamily="18" charset="-78"/>
              </a:rPr>
              <a:t>قد يلجأ المسترشد للتعبير عن معظم رسائله من الاطار المرجعي الخاص به, ولذلك قد تكون هذه الرسائل غامضة او مشوشة, بسبب مايستخدمه من صياغات كصياغة الجمع (نحن) او الضمائر (هم) او كلمات مبهمة او كلمات مزدوجة المعنى, وفي هذه الحالات يكون المرشد غير متأكد من معنى الرسالة وعليه ان يعمل على استيضاحها.</a:t>
            </a:r>
          </a:p>
          <a:p>
            <a:pPr algn="just">
              <a:lnSpc>
                <a:spcPct val="150000"/>
              </a:lnSpc>
              <a:tabLst>
                <a:tab pos="441325" algn="l"/>
              </a:tabLst>
            </a:pPr>
            <a:endParaRPr lang="ar-IQ" sz="2400" b="1" dirty="0">
              <a:solidFill>
                <a:schemeClr val="tx1"/>
              </a:solidFill>
              <a:latin typeface="Simplified Arabic" pitchFamily="18" charset="-78"/>
              <a:cs typeface="Simplified Arabic" pitchFamily="18" charset="-78"/>
            </a:endParaRPr>
          </a:p>
        </p:txBody>
      </p:sp>
    </p:spTree>
    <p:extLst>
      <p:ext uri="{BB962C8B-B14F-4D97-AF65-F5344CB8AC3E}">
        <p14:creationId xmlns:p14="http://schemas.microsoft.com/office/powerpoint/2010/main" val="858944054"/>
      </p:ext>
    </p:extLst>
  </p:cSld>
  <p:clrMapOvr>
    <a:masterClrMapping/>
  </p:clrMapOvr>
  <mc:AlternateContent xmlns:mc="http://schemas.openxmlformats.org/markup-compatibility/2006" xmlns:p14="http://schemas.microsoft.com/office/powerpoint/2010/main">
    <mc:Choice Requires="p14">
      <p:transition spd="slow" p14:dur="4250">
        <p14:doors dir="vert"/>
      </p:transition>
    </mc:Choice>
    <mc:Fallback xmlns="">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وان فرعي 2"/>
          <p:cNvSpPr>
            <a:spLocks noGrp="1"/>
          </p:cNvSpPr>
          <p:nvPr>
            <p:ph type="subTitle" idx="1"/>
          </p:nvPr>
        </p:nvSpPr>
        <p:spPr>
          <a:xfrm>
            <a:off x="323528" y="332656"/>
            <a:ext cx="8496944" cy="6120680"/>
          </a:xfrm>
        </p:spPr>
        <p:txBody>
          <a:bodyPr>
            <a:normAutofit fontScale="70000" lnSpcReduction="20000"/>
          </a:bodyPr>
          <a:lstStyle/>
          <a:p>
            <a:pPr algn="just">
              <a:lnSpc>
                <a:spcPct val="150000"/>
              </a:lnSpc>
              <a:tabLst>
                <a:tab pos="533400" algn="l"/>
              </a:tabLst>
            </a:pPr>
            <a:r>
              <a:rPr lang="ar-IQ" sz="2400" dirty="0">
                <a:solidFill>
                  <a:schemeClr val="tx1"/>
                </a:solidFill>
                <a:latin typeface="Simplified Arabic" pitchFamily="18" charset="-78"/>
                <a:cs typeface="Simplified Arabic" pitchFamily="18" charset="-78"/>
              </a:rPr>
              <a:t>أهداف الاستيضاح:</a:t>
            </a:r>
          </a:p>
          <a:p>
            <a:pPr algn="just">
              <a:lnSpc>
                <a:spcPct val="150000"/>
              </a:lnSpc>
              <a:tabLst>
                <a:tab pos="533400" algn="l"/>
              </a:tabLst>
            </a:pPr>
            <a:r>
              <a:rPr lang="ar-IQ" sz="2400" dirty="0">
                <a:solidFill>
                  <a:schemeClr val="tx1"/>
                </a:solidFill>
                <a:latin typeface="Simplified Arabic" pitchFamily="18" charset="-78"/>
                <a:cs typeface="Simplified Arabic" pitchFamily="18" charset="-78"/>
              </a:rPr>
              <a:t>1-	يســــــــــاعـــد المسترشد فـــي الكشف عـن الغموض واللبس في كلام المسترشـد.</a:t>
            </a:r>
          </a:p>
          <a:p>
            <a:pPr algn="just">
              <a:lnSpc>
                <a:spcPct val="150000"/>
              </a:lnSpc>
              <a:tabLst>
                <a:tab pos="533400" algn="l"/>
              </a:tabLst>
            </a:pPr>
            <a:r>
              <a:rPr lang="ar-IQ" sz="2400" dirty="0">
                <a:solidFill>
                  <a:schemeClr val="tx1"/>
                </a:solidFill>
                <a:latin typeface="Simplified Arabic" pitchFamily="18" charset="-78"/>
                <a:cs typeface="Simplified Arabic" pitchFamily="18" charset="-78"/>
              </a:rPr>
              <a:t>2-	يســــــــــاعـــد الاستيضاح المرشد فـــي الكشف عـن المشاعر السالبة للمسترشـد.</a:t>
            </a:r>
          </a:p>
          <a:p>
            <a:pPr algn="just">
              <a:lnSpc>
                <a:spcPct val="150000"/>
              </a:lnSpc>
              <a:tabLst>
                <a:tab pos="533400" algn="l"/>
              </a:tabLst>
            </a:pPr>
            <a:r>
              <a:rPr lang="ar-IQ" sz="2400" dirty="0">
                <a:solidFill>
                  <a:schemeClr val="tx1"/>
                </a:solidFill>
                <a:latin typeface="Simplified Arabic" pitchFamily="18" charset="-78"/>
                <a:cs typeface="Simplified Arabic" pitchFamily="18" charset="-78"/>
              </a:rPr>
              <a:t>3-	يعمل الأستيضاح على توضيح الأجزاء المشوشة في رسائل المشترشد والتي تظهر بشكل تمتمة في كلام المسترشد. </a:t>
            </a:r>
          </a:p>
          <a:p>
            <a:pPr algn="just">
              <a:lnSpc>
                <a:spcPct val="150000"/>
              </a:lnSpc>
              <a:tabLst>
                <a:tab pos="533400" algn="l"/>
              </a:tabLst>
            </a:pPr>
            <a:r>
              <a:rPr lang="ar-IQ" sz="2400" dirty="0">
                <a:solidFill>
                  <a:schemeClr val="tx1"/>
                </a:solidFill>
                <a:latin typeface="Simplified Arabic" pitchFamily="18" charset="-78"/>
                <a:cs typeface="Simplified Arabic" pitchFamily="18" charset="-78"/>
              </a:rPr>
              <a:t>خطوات الاستيضاح:</a:t>
            </a:r>
          </a:p>
          <a:p>
            <a:pPr algn="just">
              <a:lnSpc>
                <a:spcPct val="150000"/>
              </a:lnSpc>
              <a:tabLst>
                <a:tab pos="533400" algn="l"/>
              </a:tabLst>
            </a:pPr>
            <a:r>
              <a:rPr lang="ar-IQ" sz="2400" dirty="0">
                <a:solidFill>
                  <a:schemeClr val="tx1"/>
                </a:solidFill>
                <a:latin typeface="Simplified Arabic" pitchFamily="18" charset="-78"/>
                <a:cs typeface="Simplified Arabic" pitchFamily="18" charset="-78"/>
              </a:rPr>
              <a:t>•	تحديد المحتوى اللفظي وغير اللفظي لرسائل المسترشد.</a:t>
            </a:r>
          </a:p>
          <a:p>
            <a:pPr algn="just">
              <a:lnSpc>
                <a:spcPct val="150000"/>
              </a:lnSpc>
              <a:tabLst>
                <a:tab pos="533400" algn="l"/>
              </a:tabLst>
            </a:pPr>
            <a:r>
              <a:rPr lang="ar-IQ" sz="2400" dirty="0">
                <a:solidFill>
                  <a:schemeClr val="tx1"/>
                </a:solidFill>
                <a:latin typeface="Simplified Arabic" pitchFamily="18" charset="-78"/>
                <a:cs typeface="Simplified Arabic" pitchFamily="18" charset="-78"/>
              </a:rPr>
              <a:t>•	تحديد فيما اذا كان هناك أجزاء غامضة أو اجزاء مربكة في رسائل المسترشد تحتاج الى التحقق والاظهار بدقة.</a:t>
            </a:r>
          </a:p>
          <a:p>
            <a:pPr algn="just">
              <a:lnSpc>
                <a:spcPct val="150000"/>
              </a:lnSpc>
              <a:tabLst>
                <a:tab pos="533400" algn="l"/>
              </a:tabLst>
            </a:pPr>
            <a:r>
              <a:rPr lang="ar-IQ" sz="2400" dirty="0">
                <a:solidFill>
                  <a:schemeClr val="tx1"/>
                </a:solidFill>
                <a:latin typeface="Simplified Arabic" pitchFamily="18" charset="-78"/>
                <a:cs typeface="Simplified Arabic" pitchFamily="18" charset="-78"/>
              </a:rPr>
              <a:t>•	استخدام بداية مناسبة أو جملة اساسية عند استخدام الاستيضاح واستخدام الصوت حتى يظهر الاستيضاح كسؤال وليس كتصريح.</a:t>
            </a:r>
          </a:p>
          <a:p>
            <a:pPr algn="just">
              <a:lnSpc>
                <a:spcPct val="150000"/>
              </a:lnSpc>
              <a:tabLst>
                <a:tab pos="533400" algn="l"/>
              </a:tabLst>
            </a:pPr>
            <a:r>
              <a:rPr lang="ar-IQ" sz="2400" dirty="0">
                <a:solidFill>
                  <a:schemeClr val="tx1"/>
                </a:solidFill>
                <a:latin typeface="Simplified Arabic" pitchFamily="18" charset="-78"/>
                <a:cs typeface="Simplified Arabic" pitchFamily="18" charset="-78"/>
              </a:rPr>
              <a:t>•	التعرف على مدى فاعلية الاستيضاح من خلال مراقبة وملاحظة استجابات وردود فعل المسترشد وتصرفاته.</a:t>
            </a:r>
          </a:p>
          <a:p>
            <a:pPr algn="just">
              <a:lnSpc>
                <a:spcPct val="150000"/>
              </a:lnSpc>
              <a:tabLst>
                <a:tab pos="533400" algn="l"/>
              </a:tabLst>
            </a:pPr>
            <a:r>
              <a:rPr lang="ar-IQ" sz="2400" dirty="0">
                <a:solidFill>
                  <a:schemeClr val="tx1"/>
                </a:solidFill>
                <a:latin typeface="Simplified Arabic" pitchFamily="18" charset="-78"/>
                <a:cs typeface="Simplified Arabic" pitchFamily="18" charset="-78"/>
              </a:rPr>
              <a:t>مثال توضيحي لمهارة الاستيضاح.</a:t>
            </a:r>
          </a:p>
          <a:p>
            <a:pPr algn="just">
              <a:lnSpc>
                <a:spcPct val="150000"/>
              </a:lnSpc>
              <a:tabLst>
                <a:tab pos="533400" algn="l"/>
              </a:tabLst>
            </a:pPr>
            <a:r>
              <a:rPr lang="ar-IQ" sz="2400" dirty="0">
                <a:solidFill>
                  <a:schemeClr val="tx1"/>
                </a:solidFill>
                <a:latin typeface="Simplified Arabic" pitchFamily="18" charset="-78"/>
                <a:cs typeface="Simplified Arabic" pitchFamily="18" charset="-78"/>
              </a:rPr>
              <a:t>المسترشد: جميع الطلبة ذئاب.</a:t>
            </a:r>
          </a:p>
          <a:p>
            <a:pPr algn="just">
              <a:lnSpc>
                <a:spcPct val="150000"/>
              </a:lnSpc>
              <a:tabLst>
                <a:tab pos="533400" algn="l"/>
              </a:tabLst>
            </a:pPr>
            <a:r>
              <a:rPr lang="ar-IQ" sz="2400" dirty="0">
                <a:solidFill>
                  <a:schemeClr val="tx1"/>
                </a:solidFill>
                <a:latin typeface="Simplified Arabic" pitchFamily="18" charset="-78"/>
                <a:cs typeface="Simplified Arabic" pitchFamily="18" charset="-78"/>
              </a:rPr>
              <a:t>المرشد: انت تقول جميع الطلبة ذئاب, ماذا تعني بكلمة ذئاب؟</a:t>
            </a:r>
          </a:p>
          <a:p>
            <a:pPr algn="just">
              <a:lnSpc>
                <a:spcPct val="150000"/>
              </a:lnSpc>
              <a:tabLst>
                <a:tab pos="533400" algn="l"/>
              </a:tabLst>
            </a:pPr>
            <a:endParaRPr lang="ar-IQ" sz="2400" b="1" dirty="0">
              <a:solidFill>
                <a:schemeClr val="tx1"/>
              </a:solidFill>
              <a:latin typeface="Simplified Arabic" pitchFamily="18" charset="-78"/>
              <a:cs typeface="Simplified Arabic" pitchFamily="18" charset="-78"/>
            </a:endParaRPr>
          </a:p>
        </p:txBody>
      </p:sp>
    </p:spTree>
    <p:extLst>
      <p:ext uri="{BB962C8B-B14F-4D97-AF65-F5344CB8AC3E}">
        <p14:creationId xmlns:p14="http://schemas.microsoft.com/office/powerpoint/2010/main" val="1976209013"/>
      </p:ext>
    </p:extLst>
  </p:cSld>
  <p:clrMapOvr>
    <a:masterClrMapping/>
  </p:clrMapOvr>
  <mc:AlternateContent xmlns:mc="http://schemas.openxmlformats.org/markup-compatibility/2006" xmlns:p14="http://schemas.microsoft.com/office/powerpoint/2010/main">
    <mc:Choice Requires="p14">
      <p:transition spd="slow" p14:dur="4500">
        <p14:warp dir="in"/>
      </p:transition>
    </mc:Choice>
    <mc:Fallback xmlns="">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وان فرعي 2"/>
          <p:cNvSpPr>
            <a:spLocks noGrp="1"/>
          </p:cNvSpPr>
          <p:nvPr>
            <p:ph type="subTitle" idx="1"/>
          </p:nvPr>
        </p:nvSpPr>
        <p:spPr>
          <a:xfrm>
            <a:off x="323528" y="404664"/>
            <a:ext cx="8496944" cy="6120680"/>
          </a:xfrm>
        </p:spPr>
        <p:txBody>
          <a:bodyPr>
            <a:normAutofit/>
          </a:bodyPr>
          <a:lstStyle/>
          <a:p>
            <a:pPr algn="just">
              <a:lnSpc>
                <a:spcPct val="115000"/>
              </a:lnSpc>
              <a:spcAft>
                <a:spcPts val="1000"/>
              </a:spcAft>
              <a:tabLst>
                <a:tab pos="441325" algn="l"/>
              </a:tabLst>
            </a:pPr>
            <a:r>
              <a:rPr lang="ar-IQ" sz="2800" dirty="0">
                <a:solidFill>
                  <a:schemeClr val="tx1"/>
                </a:solidFill>
                <a:latin typeface="Simplified Arabic" pitchFamily="18" charset="-78"/>
                <a:cs typeface="Simplified Arabic" pitchFamily="18" charset="-78"/>
              </a:rPr>
              <a:t>ثانياً: مهارة إعادة الصياغة </a:t>
            </a:r>
            <a:r>
              <a:rPr lang="en-US" sz="2800" dirty="0">
                <a:solidFill>
                  <a:schemeClr val="tx1"/>
                </a:solidFill>
                <a:latin typeface="Simplified Arabic" pitchFamily="18" charset="-78"/>
                <a:cs typeface="Simplified Arabic" pitchFamily="18" charset="-78"/>
              </a:rPr>
              <a:t>Paraphrase</a:t>
            </a:r>
          </a:p>
          <a:p>
            <a:pPr algn="just">
              <a:lnSpc>
                <a:spcPct val="115000"/>
              </a:lnSpc>
              <a:spcAft>
                <a:spcPts val="1000"/>
              </a:spcAft>
              <a:tabLst>
                <a:tab pos="441325" algn="l"/>
              </a:tabLst>
            </a:pPr>
            <a:r>
              <a:rPr lang="ar-IQ" sz="2800" dirty="0">
                <a:solidFill>
                  <a:schemeClr val="tx1"/>
                </a:solidFill>
                <a:latin typeface="Simplified Arabic" pitchFamily="18" charset="-78"/>
                <a:cs typeface="Simplified Arabic" pitchFamily="18" charset="-78"/>
              </a:rPr>
              <a:t>تشير هذه المهارة الى إعادة صياغة كلمات المسترشد وأفكاره كما تشمل الأنتباه الأنتقائي الموجه نحو الجانب المعرفي من رسالة المسترشد, مع ترجمة أفكاره في كلمات من عمد المرشد, فهي ليست ترديد لما يذكر المسترشد, إنما هي إعادة صياغة تقود الى المزيد من النقاش أو حث المسترشد على التوسع في الحديث.</a:t>
            </a:r>
          </a:p>
          <a:p>
            <a:pPr algn="just">
              <a:lnSpc>
                <a:spcPct val="115000"/>
              </a:lnSpc>
              <a:spcAft>
                <a:spcPts val="1000"/>
              </a:spcAft>
              <a:tabLst>
                <a:tab pos="441325" algn="l"/>
              </a:tabLst>
            </a:pPr>
            <a:r>
              <a:rPr lang="ar-IQ" sz="2800" dirty="0">
                <a:solidFill>
                  <a:schemeClr val="tx1"/>
                </a:solidFill>
                <a:latin typeface="Simplified Arabic" pitchFamily="18" charset="-78"/>
                <a:cs typeface="Simplified Arabic" pitchFamily="18" charset="-78"/>
              </a:rPr>
              <a:t>عند استخدام إعادة الصياغة لما تحمله رسالة المسترشد يراعي ان لاتكون بمثابة سخرية من المسترشد, فعندئذٍ لاتؤدي الهدف المطلوب وهو الاتساع في النقاش.</a:t>
            </a:r>
          </a:p>
          <a:p>
            <a:pPr algn="just">
              <a:lnSpc>
                <a:spcPct val="115000"/>
              </a:lnSpc>
              <a:spcAft>
                <a:spcPts val="1000"/>
              </a:spcAft>
              <a:tabLst>
                <a:tab pos="441325" algn="l"/>
              </a:tabLst>
            </a:pPr>
            <a:endParaRPr lang="ar-IQ" sz="2800" b="1" dirty="0">
              <a:solidFill>
                <a:schemeClr val="tx1"/>
              </a:solidFill>
              <a:latin typeface="Simplified Arabic" pitchFamily="18" charset="-78"/>
              <a:cs typeface="Simplified Arabic" pitchFamily="18" charset="-78"/>
            </a:endParaRPr>
          </a:p>
        </p:txBody>
      </p:sp>
    </p:spTree>
    <p:extLst>
      <p:ext uri="{BB962C8B-B14F-4D97-AF65-F5344CB8AC3E}">
        <p14:creationId xmlns:p14="http://schemas.microsoft.com/office/powerpoint/2010/main" val="1351665879"/>
      </p:ext>
    </p:extLst>
  </p:cSld>
  <p:clrMapOvr>
    <a:masterClrMapping/>
  </p:clrMapOvr>
  <mc:AlternateContent xmlns:mc="http://schemas.openxmlformats.org/markup-compatibility/2006" xmlns:p14="http://schemas.microsoft.com/office/powerpoint/2010/main">
    <mc:Choice Requires="p14">
      <p:transition spd="slow" p14:dur="4250">
        <p14:pan dir="u"/>
      </p:transition>
    </mc:Choice>
    <mc:Fallback xmlns="">
      <p:transition spd="slow">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323528" y="404664"/>
            <a:ext cx="8568952" cy="6001643"/>
          </a:xfrm>
          <a:prstGeom prst="rect">
            <a:avLst/>
          </a:prstGeom>
        </p:spPr>
        <p:txBody>
          <a:bodyPr wrap="square">
            <a:spAutoFit/>
          </a:bodyPr>
          <a:lstStyle/>
          <a:p>
            <a:r>
              <a:rPr lang="ar-IQ" sz="3200" dirty="0"/>
              <a:t>مثالــ: </a:t>
            </a:r>
          </a:p>
          <a:p>
            <a:pPr>
              <a:tabLst>
                <a:tab pos="441325" algn="l"/>
              </a:tabLst>
            </a:pPr>
            <a:r>
              <a:rPr lang="ar-IQ" sz="3200" dirty="0"/>
              <a:t>•	المسترشد: أنا اعرف انه لن يفيد حالة الاكتئاب التي لدي ان اجلس في المنزل وأنام في السرير طوال اليوم.</a:t>
            </a:r>
          </a:p>
          <a:p>
            <a:pPr>
              <a:tabLst>
                <a:tab pos="441325" algn="l"/>
              </a:tabLst>
            </a:pPr>
            <a:r>
              <a:rPr lang="ar-IQ" sz="3200" dirty="0"/>
              <a:t>•	المرشد معنى ذلك انك تعرف انك تحتاج الى ان تتجنب البقاء في السرير او الجلوس في البيت طوال اليوم حتى تتخلص من حالة الاكتئاب.</a:t>
            </a:r>
          </a:p>
          <a:p>
            <a:pPr>
              <a:tabLst>
                <a:tab pos="441325" algn="l"/>
              </a:tabLst>
            </a:pPr>
            <a:r>
              <a:rPr lang="ar-IQ" sz="3200" dirty="0"/>
              <a:t>•	المرشد: انت على وعي بأنك بحاجة الى ان تخرج من عزلتك وتبتعد عن البقاء في السرير حتى تقلل من حالة الاكتئاب.</a:t>
            </a:r>
          </a:p>
          <a:p>
            <a:r>
              <a:rPr lang="ar-IQ" sz="3200" dirty="0"/>
              <a:t>الاستجابة الاولى تحمل تكرار لما يقوله المسترشد, مما يقوده الى استجابة مقتضبة تدل على الموافقة دون توسع, او قد يشعر المسترشد بسخرية منه او بحساسية لتقليد المرشد لما قاله. أما اعادة صياغة الجملة الثانية هي افضل من الاولى.</a:t>
            </a:r>
          </a:p>
        </p:txBody>
      </p:sp>
    </p:spTree>
    <p:extLst>
      <p:ext uri="{BB962C8B-B14F-4D97-AF65-F5344CB8AC3E}">
        <p14:creationId xmlns:p14="http://schemas.microsoft.com/office/powerpoint/2010/main" val="186608509"/>
      </p:ext>
    </p:extLst>
  </p:cSld>
  <p:clrMapOvr>
    <a:masterClrMapping/>
  </p:clrMapOvr>
  <mc:AlternateContent xmlns:mc="http://schemas.openxmlformats.org/markup-compatibility/2006" xmlns:p14="http://schemas.microsoft.com/office/powerpoint/2010/main">
    <mc:Choice Requires="p14">
      <p:transition spd="slow" p14:dur="4250">
        <p14:ferris dir="r"/>
      </p:transition>
    </mc:Choice>
    <mc:Fallback xmlns="">
      <p:transition spd="slow">
        <p:fade/>
      </p:transition>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مشربية">
  <a:themeElements>
    <a:clrScheme name="مشربية">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مشربية">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مشربية">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411</TotalTime>
  <Words>791</Words>
  <Application>Microsoft Office PowerPoint</Application>
  <PresentationFormat>عرض على الشاشة (3:4)‏</PresentationFormat>
  <Paragraphs>88</Paragraphs>
  <Slides>15</Slides>
  <Notes>0</Notes>
  <HiddenSlides>0</HiddenSlides>
  <MMClips>0</MMClips>
  <ScaleCrop>false</ScaleCrop>
  <HeadingPairs>
    <vt:vector size="4" baseType="variant">
      <vt:variant>
        <vt:lpstr>نسق</vt:lpstr>
      </vt:variant>
      <vt:variant>
        <vt:i4>1</vt:i4>
      </vt:variant>
      <vt:variant>
        <vt:lpstr>عناوين الشرائح</vt:lpstr>
      </vt:variant>
      <vt:variant>
        <vt:i4>15</vt:i4>
      </vt:variant>
    </vt:vector>
  </HeadingPairs>
  <TitlesOfParts>
    <vt:vector size="16" baseType="lpstr">
      <vt:lpstr>مشربية</vt:lpstr>
      <vt:lpstr>     المهارات الارشادية   عنوان المحاضرة  الاصغاء  بإشراف أ.م.د. محمد ابراهيم حسين </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دل</dc:creator>
  <cp:lastModifiedBy>دل</cp:lastModifiedBy>
  <cp:revision>60</cp:revision>
  <dcterms:created xsi:type="dcterms:W3CDTF">2018-10-05T19:36:40Z</dcterms:created>
  <dcterms:modified xsi:type="dcterms:W3CDTF">2018-11-27T17:38:03Z</dcterms:modified>
</cp:coreProperties>
</file>